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81" r:id="rId5"/>
    <p:sldId id="304" r:id="rId6"/>
    <p:sldId id="305" r:id="rId7"/>
    <p:sldId id="306" r:id="rId8"/>
    <p:sldId id="289" r:id="rId9"/>
    <p:sldId id="318" r:id="rId10"/>
    <p:sldId id="319" r:id="rId11"/>
    <p:sldId id="320" r:id="rId12"/>
    <p:sldId id="321" r:id="rId13"/>
    <p:sldId id="322" r:id="rId14"/>
    <p:sldId id="324" r:id="rId15"/>
    <p:sldId id="323" r:id="rId16"/>
    <p:sldId id="325" r:id="rId17"/>
    <p:sldId id="307" r:id="rId18"/>
    <p:sldId id="309" r:id="rId19"/>
    <p:sldId id="310" r:id="rId20"/>
    <p:sldId id="314" r:id="rId21"/>
    <p:sldId id="312" r:id="rId22"/>
    <p:sldId id="316" r:id="rId23"/>
    <p:sldId id="313" r:id="rId24"/>
    <p:sldId id="29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ey, Melissa (ILS)" initials="MM(" lastIdx="1" clrIdx="0">
    <p:extLst>
      <p:ext uri="{19B8F6BF-5375-455C-9EA6-DF929625EA0E}">
        <p15:presenceInfo xmlns:p15="http://schemas.microsoft.com/office/powerpoint/2012/main" userId="S::melissa.mackey@ils.ny.gov::cb3d3a5d-0baa-47df-b1bf-b23263e67a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83" autoAdjust="0"/>
  </p:normalViewPr>
  <p:slideViewPr>
    <p:cSldViewPr snapToGrid="0">
      <p:cViewPr varScale="1">
        <p:scale>
          <a:sx n="68" d="100"/>
          <a:sy n="68" d="100"/>
        </p:scale>
        <p:origin x="13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22" tIns="46561" rIns="93122" bIns="46561"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22" tIns="46561" rIns="93122" bIns="46561" rtlCol="0"/>
          <a:lstStyle>
            <a:lvl1pPr algn="r">
              <a:defRPr sz="1200"/>
            </a:lvl1pPr>
          </a:lstStyle>
          <a:p>
            <a:fld id="{0DC3F26E-498E-4363-9A8D-C406D91F85E3}" type="datetimeFigureOut">
              <a:rPr lang="en-US" smtClean="0"/>
              <a:t>4/6/2023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22" tIns="46561" rIns="93122" bIns="46561"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22" tIns="46561" rIns="93122" bIns="4656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22" tIns="46561" rIns="93122" bIns="4656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22" tIns="46561" rIns="93122" bIns="46561" rtlCol="0" anchor="b"/>
          <a:lstStyle>
            <a:lvl1pPr algn="r">
              <a:defRPr sz="1200"/>
            </a:lvl1pPr>
          </a:lstStyle>
          <a:p>
            <a:fld id="{3A9823BD-3ECA-4931-8888-679628ACF9DA}" type="slidenum">
              <a:rPr lang="en-US" smtClean="0"/>
              <a:t>‹#›</a:t>
            </a:fld>
            <a:endParaRPr lang="en-US"/>
          </a:p>
        </p:txBody>
      </p:sp>
    </p:spTree>
    <p:extLst>
      <p:ext uri="{BB962C8B-B14F-4D97-AF65-F5344CB8AC3E}">
        <p14:creationId xmlns:p14="http://schemas.microsoft.com/office/powerpoint/2010/main" val="228655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1</a:t>
            </a:fld>
            <a:endParaRPr lang="en-US"/>
          </a:p>
        </p:txBody>
      </p:sp>
    </p:spTree>
    <p:extLst>
      <p:ext uri="{BB962C8B-B14F-4D97-AF65-F5344CB8AC3E}">
        <p14:creationId xmlns:p14="http://schemas.microsoft.com/office/powerpoint/2010/main" val="15222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10</a:t>
            </a:fld>
            <a:endParaRPr lang="en-US"/>
          </a:p>
        </p:txBody>
      </p:sp>
    </p:spTree>
    <p:extLst>
      <p:ext uri="{BB962C8B-B14F-4D97-AF65-F5344CB8AC3E}">
        <p14:creationId xmlns:p14="http://schemas.microsoft.com/office/powerpoint/2010/main" val="379205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11</a:t>
            </a:fld>
            <a:endParaRPr lang="en-US"/>
          </a:p>
        </p:txBody>
      </p:sp>
    </p:spTree>
    <p:extLst>
      <p:ext uri="{BB962C8B-B14F-4D97-AF65-F5344CB8AC3E}">
        <p14:creationId xmlns:p14="http://schemas.microsoft.com/office/powerpoint/2010/main" val="295579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12</a:t>
            </a:fld>
            <a:endParaRPr lang="en-US"/>
          </a:p>
        </p:txBody>
      </p:sp>
    </p:spTree>
    <p:extLst>
      <p:ext uri="{BB962C8B-B14F-4D97-AF65-F5344CB8AC3E}">
        <p14:creationId xmlns:p14="http://schemas.microsoft.com/office/powerpoint/2010/main" val="102115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13</a:t>
            </a:fld>
            <a:endParaRPr lang="en-US"/>
          </a:p>
        </p:txBody>
      </p:sp>
    </p:spTree>
    <p:extLst>
      <p:ext uri="{BB962C8B-B14F-4D97-AF65-F5344CB8AC3E}">
        <p14:creationId xmlns:p14="http://schemas.microsoft.com/office/powerpoint/2010/main" val="171970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225">
              <a:defRPr/>
            </a:pPr>
            <a:fld id="{AF3F9717-867D-45BF-961C-F7969A36EEA7}" type="slidenum">
              <a:rPr lang="en-US">
                <a:solidFill>
                  <a:prstClr val="black"/>
                </a:solidFill>
                <a:latin typeface="Calibri" panose="020F0502020204030204"/>
              </a:rPr>
              <a:pPr defTabSz="93122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32191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225">
              <a:defRPr/>
            </a:pPr>
            <a:fld id="{AF3F9717-867D-45BF-961C-F7969A36EEA7}" type="slidenum">
              <a:rPr lang="en-US">
                <a:solidFill>
                  <a:prstClr val="black"/>
                </a:solidFill>
                <a:latin typeface="Calibri" panose="020F0502020204030204"/>
              </a:rPr>
              <a:pPr defTabSz="93122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90295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defTabSz="931225">
              <a:defRPr/>
            </a:pPr>
            <a:fld id="{AF3F9717-867D-45BF-961C-F7969A36EEA7}" type="slidenum">
              <a:rPr lang="en-US">
                <a:solidFill>
                  <a:prstClr val="black"/>
                </a:solidFill>
                <a:latin typeface="Calibri" panose="020F0502020204030204"/>
              </a:rPr>
              <a:pPr defTabSz="931225">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042851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225">
              <a:defRPr/>
            </a:pPr>
            <a:fld id="{AF3F9717-867D-45BF-961C-F7969A36EEA7}" type="slidenum">
              <a:rPr lang="en-US">
                <a:solidFill>
                  <a:prstClr val="black"/>
                </a:solidFill>
                <a:latin typeface="Calibri" panose="020F0502020204030204"/>
              </a:rPr>
              <a:pPr defTabSz="931225">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27449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225">
              <a:defRPr/>
            </a:pPr>
            <a:fld id="{AF3F9717-867D-45BF-961C-F7969A36EEA7}" type="slidenum">
              <a:rPr lang="en-US">
                <a:solidFill>
                  <a:prstClr val="black"/>
                </a:solidFill>
                <a:latin typeface="Calibri" panose="020F0502020204030204"/>
              </a:rPr>
              <a:pPr defTabSz="93122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54710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defTabSz="931225">
              <a:defRPr/>
            </a:pPr>
            <a:fld id="{AF3F9717-867D-45BF-961C-F7969A36EEA7}" type="slidenum">
              <a:rPr lang="en-US">
                <a:solidFill>
                  <a:prstClr val="black"/>
                </a:solidFill>
                <a:latin typeface="Calibri" panose="020F0502020204030204"/>
              </a:rPr>
              <a:pPr defTabSz="931225">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83545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2</a:t>
            </a:fld>
            <a:endParaRPr lang="en-US"/>
          </a:p>
        </p:txBody>
      </p:sp>
    </p:spTree>
    <p:extLst>
      <p:ext uri="{BB962C8B-B14F-4D97-AF65-F5344CB8AC3E}">
        <p14:creationId xmlns:p14="http://schemas.microsoft.com/office/powerpoint/2010/main" val="235661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225">
              <a:defRPr/>
            </a:pPr>
            <a:fld id="{AF3F9717-867D-45BF-961C-F7969A36EEA7}" type="slidenum">
              <a:rPr lang="en-US">
                <a:solidFill>
                  <a:prstClr val="black"/>
                </a:solidFill>
                <a:latin typeface="Calibri" panose="020F0502020204030204"/>
              </a:rPr>
              <a:pPr defTabSz="931225">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1498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21</a:t>
            </a:fld>
            <a:endParaRPr lang="en-US"/>
          </a:p>
        </p:txBody>
      </p:sp>
    </p:spTree>
    <p:extLst>
      <p:ext uri="{BB962C8B-B14F-4D97-AF65-F5344CB8AC3E}">
        <p14:creationId xmlns:p14="http://schemas.microsoft.com/office/powerpoint/2010/main" val="7209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3</a:t>
            </a:fld>
            <a:endParaRPr lang="en-US"/>
          </a:p>
        </p:txBody>
      </p:sp>
    </p:spTree>
    <p:extLst>
      <p:ext uri="{BB962C8B-B14F-4D97-AF65-F5344CB8AC3E}">
        <p14:creationId xmlns:p14="http://schemas.microsoft.com/office/powerpoint/2010/main" val="214243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4</a:t>
            </a:fld>
            <a:endParaRPr lang="en-US"/>
          </a:p>
        </p:txBody>
      </p:sp>
    </p:spTree>
    <p:extLst>
      <p:ext uri="{BB962C8B-B14F-4D97-AF65-F5344CB8AC3E}">
        <p14:creationId xmlns:p14="http://schemas.microsoft.com/office/powerpoint/2010/main" val="316541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5</a:t>
            </a:fld>
            <a:endParaRPr lang="en-US"/>
          </a:p>
        </p:txBody>
      </p:sp>
    </p:spTree>
    <p:extLst>
      <p:ext uri="{BB962C8B-B14F-4D97-AF65-F5344CB8AC3E}">
        <p14:creationId xmlns:p14="http://schemas.microsoft.com/office/powerpoint/2010/main" val="58990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6</a:t>
            </a:fld>
            <a:endParaRPr lang="en-US"/>
          </a:p>
        </p:txBody>
      </p:sp>
    </p:spTree>
    <p:extLst>
      <p:ext uri="{BB962C8B-B14F-4D97-AF65-F5344CB8AC3E}">
        <p14:creationId xmlns:p14="http://schemas.microsoft.com/office/powerpoint/2010/main" val="85325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7</a:t>
            </a:fld>
            <a:endParaRPr lang="en-US"/>
          </a:p>
        </p:txBody>
      </p:sp>
    </p:spTree>
    <p:extLst>
      <p:ext uri="{BB962C8B-B14F-4D97-AF65-F5344CB8AC3E}">
        <p14:creationId xmlns:p14="http://schemas.microsoft.com/office/powerpoint/2010/main" val="307396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8</a:t>
            </a:fld>
            <a:endParaRPr lang="en-US"/>
          </a:p>
        </p:txBody>
      </p:sp>
    </p:spTree>
    <p:extLst>
      <p:ext uri="{BB962C8B-B14F-4D97-AF65-F5344CB8AC3E}">
        <p14:creationId xmlns:p14="http://schemas.microsoft.com/office/powerpoint/2010/main" val="251551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F9717-867D-45BF-961C-F7969A36EEA7}" type="slidenum">
              <a:rPr lang="en-US" smtClean="0"/>
              <a:t>9</a:t>
            </a:fld>
            <a:endParaRPr lang="en-US"/>
          </a:p>
        </p:txBody>
      </p:sp>
    </p:spTree>
    <p:extLst>
      <p:ext uri="{BB962C8B-B14F-4D97-AF65-F5344CB8AC3E}">
        <p14:creationId xmlns:p14="http://schemas.microsoft.com/office/powerpoint/2010/main" val="144410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E4A4-FA3F-4FA2-AED9-4242F179E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C418F9-0BA8-40AC-B467-E9CE232D1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CACC1-1A8F-44D6-9F78-A03B0CBD3BB6}"/>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5" name="Footer Placeholder 4">
            <a:extLst>
              <a:ext uri="{FF2B5EF4-FFF2-40B4-BE49-F238E27FC236}">
                <a16:creationId xmlns:a16="http://schemas.microsoft.com/office/drawing/2014/main" id="{80C403E4-B959-4C5C-94CC-BC90330AB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75212-A34E-4F01-AB8B-BB471EE60065}"/>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78626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160-2F15-430E-AD4C-ED45B2770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87F8D-8911-465B-93EC-25483D2D4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D04D2-DC21-49DB-8B3E-C98AFE53F41B}"/>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5" name="Footer Placeholder 4">
            <a:extLst>
              <a:ext uri="{FF2B5EF4-FFF2-40B4-BE49-F238E27FC236}">
                <a16:creationId xmlns:a16="http://schemas.microsoft.com/office/drawing/2014/main" id="{273AD90D-E027-4D45-ACCA-656D340D0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E9547-C52E-49C9-B9BC-CE82319CFC19}"/>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221376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3312A-0BA6-4903-BFC4-9856119499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00043-E6A1-418B-AFDD-845FE476CD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9F0C0-068F-4FE1-96A8-68A3073AC207}"/>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5" name="Footer Placeholder 4">
            <a:extLst>
              <a:ext uri="{FF2B5EF4-FFF2-40B4-BE49-F238E27FC236}">
                <a16:creationId xmlns:a16="http://schemas.microsoft.com/office/drawing/2014/main" id="{5D28219F-7BFA-4423-B592-812F97C0B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B160B-CAA1-4CD0-B6D5-9001F188345D}"/>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199403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9C68-331D-4B1D-B7DE-88BAF8E491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A0385-247F-4BC8-B634-964ED2FDA1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383A5-D055-4F35-82FF-F722800D7DEA}"/>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5" name="Footer Placeholder 4">
            <a:extLst>
              <a:ext uri="{FF2B5EF4-FFF2-40B4-BE49-F238E27FC236}">
                <a16:creationId xmlns:a16="http://schemas.microsoft.com/office/drawing/2014/main" id="{32A65F7D-DF2C-4A0C-909E-3952B36BD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4E27F-890C-44F2-9BF0-F098D3D840A2}"/>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43734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8D5F-E44C-4F0B-87DB-5833C8A97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0F65D-5D07-4546-8445-C5662C7459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41771B-976E-4C7B-B941-C2808FD819F0}"/>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5" name="Footer Placeholder 4">
            <a:extLst>
              <a:ext uri="{FF2B5EF4-FFF2-40B4-BE49-F238E27FC236}">
                <a16:creationId xmlns:a16="http://schemas.microsoft.com/office/drawing/2014/main" id="{B9080300-DD3C-497D-84B3-4C1537CCE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4C60D-AD5E-41D8-82EA-9AE85C1135FC}"/>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21851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0DD5-63C8-4FBD-9BAD-24494CF34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4EF219-AC10-4FEE-ABA1-378F52344D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B373-2CA2-4808-8D78-2B3385E2F7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16B44-7E42-4AEF-AB92-53F064EEBFF9}"/>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6" name="Footer Placeholder 5">
            <a:extLst>
              <a:ext uri="{FF2B5EF4-FFF2-40B4-BE49-F238E27FC236}">
                <a16:creationId xmlns:a16="http://schemas.microsoft.com/office/drawing/2014/main" id="{78612543-2C35-40AF-A755-9DEDD14CB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180B7-2B6C-431C-90B0-7FD6EA561465}"/>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316289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5CA9-367F-447E-A4FC-E06FE10CB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9AC517-1021-4CCC-B079-E9CDBD76C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D958A4-BA26-49B5-87C6-94F5AD05FC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56A62D-60DD-43E4-8047-4AFEB83CB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CF660-CAAA-4E37-89EE-7538F5BF48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E67152-A7A1-4EE8-8169-D241C1266264}"/>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8" name="Footer Placeholder 7">
            <a:extLst>
              <a:ext uri="{FF2B5EF4-FFF2-40B4-BE49-F238E27FC236}">
                <a16:creationId xmlns:a16="http://schemas.microsoft.com/office/drawing/2014/main" id="{434BDA5B-FABF-43EC-8A43-A8ED69849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09A711-7811-4ED4-81C4-580BB74D6EAE}"/>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158287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F0D2-5569-4B28-A664-BE34BF6EB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BD3A29-5FE2-411A-BE28-9916D24E75DC}"/>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4" name="Footer Placeholder 3">
            <a:extLst>
              <a:ext uri="{FF2B5EF4-FFF2-40B4-BE49-F238E27FC236}">
                <a16:creationId xmlns:a16="http://schemas.microsoft.com/office/drawing/2014/main" id="{942C6038-5680-4ED3-8475-F706ECCBAE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2A9B65-C351-421D-88E6-2681F160651D}"/>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42424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96DA6-1487-42AB-889F-207A6F669C57}"/>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3" name="Footer Placeholder 2">
            <a:extLst>
              <a:ext uri="{FF2B5EF4-FFF2-40B4-BE49-F238E27FC236}">
                <a16:creationId xmlns:a16="http://schemas.microsoft.com/office/drawing/2014/main" id="{1D5CFB53-6D67-4846-BCAF-6FE8F118D7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C91F0E-F3AE-4DB3-856C-6065FE6F73C0}"/>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393190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E044-C209-45A8-BF4F-02E1823CC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DE0BAB-252E-4E2A-8D89-912A937FF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A56A95-692F-4317-BE69-1AF91B1A3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133135-CCD8-4709-8BFB-03145579BF1C}"/>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6" name="Footer Placeholder 5">
            <a:extLst>
              <a:ext uri="{FF2B5EF4-FFF2-40B4-BE49-F238E27FC236}">
                <a16:creationId xmlns:a16="http://schemas.microsoft.com/office/drawing/2014/main" id="{3A9AEDDE-F43A-467F-8917-71F328B06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2DD4D-319D-40E6-9DD3-52290927B60C}"/>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188429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6F1-0B69-4B97-B232-DF7870801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D3479-C72E-4EEE-9D29-1F0FA1A19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963B3-CAF2-4188-BCEA-89A4B5BAA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EDB69-F321-4977-8B6C-670D7AE45891}"/>
              </a:ext>
            </a:extLst>
          </p:cNvPr>
          <p:cNvSpPr>
            <a:spLocks noGrp="1"/>
          </p:cNvSpPr>
          <p:nvPr>
            <p:ph type="dt" sz="half" idx="10"/>
          </p:nvPr>
        </p:nvSpPr>
        <p:spPr/>
        <p:txBody>
          <a:bodyPr/>
          <a:lstStyle/>
          <a:p>
            <a:fld id="{0D3C9631-9D19-4634-A0DE-3C9CE5932040}" type="datetimeFigureOut">
              <a:rPr lang="en-US" smtClean="0"/>
              <a:t>4/6/2023</a:t>
            </a:fld>
            <a:endParaRPr lang="en-US"/>
          </a:p>
        </p:txBody>
      </p:sp>
      <p:sp>
        <p:nvSpPr>
          <p:cNvPr id="6" name="Footer Placeholder 5">
            <a:extLst>
              <a:ext uri="{FF2B5EF4-FFF2-40B4-BE49-F238E27FC236}">
                <a16:creationId xmlns:a16="http://schemas.microsoft.com/office/drawing/2014/main" id="{5220F33A-D25F-4A95-8716-8AD4D21E9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18B60-A92E-4F1F-85D3-2252AB3904FA}"/>
              </a:ext>
            </a:extLst>
          </p:cNvPr>
          <p:cNvSpPr>
            <a:spLocks noGrp="1"/>
          </p:cNvSpPr>
          <p:nvPr>
            <p:ph type="sldNum" sz="quarter" idx="12"/>
          </p:nvPr>
        </p:nvSpPr>
        <p:spPr/>
        <p:txBody>
          <a:bodyPr/>
          <a:lstStyle/>
          <a:p>
            <a:fld id="{2E2D7BB0-0D9F-4F9B-BAEE-63BFBE9B8852}" type="slidenum">
              <a:rPr lang="en-US" smtClean="0"/>
              <a:t>‹#›</a:t>
            </a:fld>
            <a:endParaRPr lang="en-US"/>
          </a:p>
        </p:txBody>
      </p:sp>
    </p:spTree>
    <p:extLst>
      <p:ext uri="{BB962C8B-B14F-4D97-AF65-F5344CB8AC3E}">
        <p14:creationId xmlns:p14="http://schemas.microsoft.com/office/powerpoint/2010/main" val="365414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CD8ED-54B3-4459-B607-7DE7D89C6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FEEBEF-F414-43AD-B219-ED4A33AD7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F0177-BF77-42D3-B5F8-F57063E4C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C9631-9D19-4634-A0DE-3C9CE5932040}" type="datetimeFigureOut">
              <a:rPr lang="en-US" smtClean="0"/>
              <a:t>4/6/2023</a:t>
            </a:fld>
            <a:endParaRPr lang="en-US"/>
          </a:p>
        </p:txBody>
      </p:sp>
      <p:sp>
        <p:nvSpPr>
          <p:cNvPr id="5" name="Footer Placeholder 4">
            <a:extLst>
              <a:ext uri="{FF2B5EF4-FFF2-40B4-BE49-F238E27FC236}">
                <a16:creationId xmlns:a16="http://schemas.microsoft.com/office/drawing/2014/main" id="{A59288F3-DC4D-4B14-80CF-0B78F210B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EA9B2-9A05-4F09-8BC3-2AFA80A93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D7BB0-0D9F-4F9B-BAEE-63BFBE9B8852}" type="slidenum">
              <a:rPr lang="en-US" smtClean="0"/>
              <a:t>‹#›</a:t>
            </a:fld>
            <a:endParaRPr lang="en-US"/>
          </a:p>
        </p:txBody>
      </p:sp>
    </p:spTree>
    <p:extLst>
      <p:ext uri="{BB962C8B-B14F-4D97-AF65-F5344CB8AC3E}">
        <p14:creationId xmlns:p14="http://schemas.microsoft.com/office/powerpoint/2010/main" val="400010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performance@ils.ny.gov"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56791"/>
            <a:ext cx="12192000" cy="916928"/>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1538406"/>
            <a:ext cx="11811000" cy="2387600"/>
          </a:xfrm>
        </p:spPr>
        <p:txBody>
          <a:bodyPr/>
          <a:lstStyle/>
          <a:p>
            <a:pPr algn="l"/>
            <a:r>
              <a:rPr lang="en-US" b="1" dirty="0">
                <a:latin typeface="Arial" panose="020B0604020202020204" pitchFamily="34" charset="0"/>
                <a:cs typeface="Arial" panose="020B0604020202020204" pitchFamily="34" charset="0"/>
              </a:rPr>
              <a:t>Data Reporting</a:t>
            </a:r>
            <a:br>
              <a:rPr lang="en-US" sz="1000" b="1" dirty="0">
                <a:latin typeface="Arial" panose="020B0604020202020204" pitchFamily="34" charset="0"/>
                <a:cs typeface="Arial" panose="020B0604020202020204" pitchFamily="34" charset="0"/>
              </a:rPr>
            </a:br>
            <a:br>
              <a:rPr lang="en-US" sz="1100" b="1" dirty="0">
                <a:latin typeface="Arial" panose="020B0604020202020204" pitchFamily="34" charset="0"/>
                <a:cs typeface="Arial" panose="020B0604020202020204" pitchFamily="34" charset="0"/>
              </a:rPr>
            </a:br>
            <a:r>
              <a:rPr lang="en-US" sz="3600" b="1" i="1" dirty="0">
                <a:latin typeface="Arial" panose="020B0604020202020204" pitchFamily="34" charset="0"/>
                <a:cs typeface="Arial" panose="020B0604020202020204" pitchFamily="34" charset="0"/>
              </a:rPr>
              <a:t>Performance Measures Progress Report</a:t>
            </a:r>
            <a:endParaRPr lang="en-US" b="1"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4125794"/>
            <a:ext cx="9086088" cy="1655762"/>
          </a:xfrm>
        </p:spPr>
        <p:txBody>
          <a:body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Data Officer Training </a:t>
            </a:r>
          </a:p>
          <a:p>
            <a:pPr algn="l"/>
            <a:r>
              <a:rPr lang="en-US" dirty="0">
                <a:solidFill>
                  <a:schemeClr val="tx1">
                    <a:lumMod val="65000"/>
                    <a:lumOff val="35000"/>
                  </a:schemeClr>
                </a:solidFill>
                <a:latin typeface="Arial" panose="020B0604020202020204" pitchFamily="34" charset="0"/>
                <a:cs typeface="Arial" panose="020B0604020202020204" pitchFamily="34" charset="0"/>
              </a:rPr>
              <a:t>April 6, 2023</a:t>
            </a:r>
          </a:p>
        </p:txBody>
      </p:sp>
      <p:sp>
        <p:nvSpPr>
          <p:cNvPr id="4" name="Rectangle 3"/>
          <p:cNvSpPr/>
          <p:nvPr/>
        </p:nvSpPr>
        <p:spPr>
          <a:xfrm>
            <a:off x="0" y="6007261"/>
            <a:ext cx="12192000" cy="85073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848CB634-316C-4651-8674-A4DECB7A9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314725"/>
            <a:ext cx="5100279" cy="894719"/>
          </a:xfrm>
          <a:prstGeom prst="rect">
            <a:avLst/>
          </a:prstGeom>
        </p:spPr>
      </p:pic>
    </p:spTree>
    <p:extLst>
      <p:ext uri="{BB962C8B-B14F-4D97-AF65-F5344CB8AC3E}">
        <p14:creationId xmlns:p14="http://schemas.microsoft.com/office/powerpoint/2010/main" val="157936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521275"/>
            <a:ext cx="10941476" cy="1191616"/>
          </a:xfrm>
        </p:spPr>
        <p:txBody>
          <a:bodyPr>
            <a:normAutofit/>
          </a:bodyPr>
          <a:lstStyle/>
          <a:p>
            <a:r>
              <a:rPr lang="en-US" sz="4000" b="1" dirty="0">
                <a:latin typeface="Arial" panose="020B0604020202020204" pitchFamily="34" charset="0"/>
                <a:cs typeface="Arial" panose="020B0604020202020204" pitchFamily="34" charset="0"/>
              </a:rPr>
              <a:t>Performance Measures Question 1</a:t>
            </a:r>
          </a:p>
        </p:txBody>
      </p:sp>
      <p:sp>
        <p:nvSpPr>
          <p:cNvPr id="3" name="Content Placeholder 2"/>
          <p:cNvSpPr>
            <a:spLocks noGrp="1"/>
          </p:cNvSpPr>
          <p:nvPr>
            <p:ph idx="1"/>
          </p:nvPr>
        </p:nvSpPr>
        <p:spPr>
          <a:xfrm>
            <a:off x="6777317" y="1560256"/>
            <a:ext cx="4649370" cy="4079436"/>
          </a:xfrm>
        </p:spPr>
        <p:txBody>
          <a:bodyPr>
            <a:noAutofit/>
          </a:body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8C88845-4CC4-49A6-A33E-A641E2BEAFAA}"/>
              </a:ext>
            </a:extLst>
          </p:cNvPr>
          <p:cNvSpPr txBox="1">
            <a:spLocks/>
          </p:cNvSpPr>
          <p:nvPr/>
        </p:nvSpPr>
        <p:spPr>
          <a:xfrm>
            <a:off x="6443636" y="1595251"/>
            <a:ext cx="4983051" cy="4079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18" name="TextBox 17">
            <a:extLst>
              <a:ext uri="{FF2B5EF4-FFF2-40B4-BE49-F238E27FC236}">
                <a16:creationId xmlns:a16="http://schemas.microsoft.com/office/drawing/2014/main" id="{8A3BE05E-7BD9-499C-819C-4BA6701C580A}"/>
              </a:ext>
            </a:extLst>
          </p:cNvPr>
          <p:cNvSpPr txBox="1"/>
          <p:nvPr/>
        </p:nvSpPr>
        <p:spPr>
          <a:xfrm>
            <a:off x="416915" y="2226661"/>
            <a:ext cx="3659074" cy="304698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The Work Plan will help determine whether a position is a “new hire,” upgrade of an existing hire.”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Look at Year 1 and all Amendments</a:t>
            </a:r>
          </a:p>
        </p:txBody>
      </p:sp>
      <p:pic>
        <p:nvPicPr>
          <p:cNvPr id="8" name="Picture 7">
            <a:extLst>
              <a:ext uri="{FF2B5EF4-FFF2-40B4-BE49-F238E27FC236}">
                <a16:creationId xmlns:a16="http://schemas.microsoft.com/office/drawing/2014/main" id="{A6935D48-0658-4C8A-8D85-7F97E052E2BC}"/>
              </a:ext>
            </a:extLst>
          </p:cNvPr>
          <p:cNvPicPr>
            <a:picLocks noChangeAspect="1"/>
          </p:cNvPicPr>
          <p:nvPr/>
        </p:nvPicPr>
        <p:blipFill>
          <a:blip r:embed="rId3"/>
          <a:stretch>
            <a:fillRect/>
          </a:stretch>
        </p:blipFill>
        <p:spPr>
          <a:xfrm>
            <a:off x="4734485" y="2133123"/>
            <a:ext cx="6057900" cy="3393617"/>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CFF274B5-1EE9-4C40-BBE0-A5C2F453F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311244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521275"/>
            <a:ext cx="10941476" cy="1191616"/>
          </a:xfrm>
        </p:spPr>
        <p:txBody>
          <a:bodyPr>
            <a:normAutofit/>
          </a:bodyPr>
          <a:lstStyle/>
          <a:p>
            <a:r>
              <a:rPr lang="en-US" sz="4000" b="1" dirty="0">
                <a:latin typeface="Arial" panose="020B0604020202020204" pitchFamily="34" charset="0"/>
                <a:cs typeface="Arial" panose="020B0604020202020204" pitchFamily="34" charset="0"/>
              </a:rPr>
              <a:t>Performance Measures Question 3</a:t>
            </a:r>
          </a:p>
        </p:txBody>
      </p:sp>
      <p:sp>
        <p:nvSpPr>
          <p:cNvPr id="3" name="Content Placeholder 2"/>
          <p:cNvSpPr>
            <a:spLocks noGrp="1"/>
          </p:cNvSpPr>
          <p:nvPr>
            <p:ph idx="1"/>
          </p:nvPr>
        </p:nvSpPr>
        <p:spPr>
          <a:xfrm>
            <a:off x="6777317" y="1560256"/>
            <a:ext cx="4649370" cy="4079436"/>
          </a:xfrm>
        </p:spPr>
        <p:txBody>
          <a:bodyPr>
            <a:noAutofit/>
          </a:body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8C88845-4CC4-49A6-A33E-A641E2BEAFAA}"/>
              </a:ext>
            </a:extLst>
          </p:cNvPr>
          <p:cNvSpPr txBox="1">
            <a:spLocks/>
          </p:cNvSpPr>
          <p:nvPr/>
        </p:nvSpPr>
        <p:spPr>
          <a:xfrm>
            <a:off x="6443636" y="1595251"/>
            <a:ext cx="4983051" cy="4079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787F5D1A-D6B6-4DE1-9322-E62D29CEF0F3}"/>
              </a:ext>
            </a:extLst>
          </p:cNvPr>
          <p:cNvPicPr>
            <a:picLocks noChangeAspect="1"/>
          </p:cNvPicPr>
          <p:nvPr/>
        </p:nvPicPr>
        <p:blipFill>
          <a:blip r:embed="rId3"/>
          <a:stretch>
            <a:fillRect/>
          </a:stretch>
        </p:blipFill>
        <p:spPr>
          <a:xfrm>
            <a:off x="4256146" y="1319988"/>
            <a:ext cx="7404542" cy="5538012"/>
          </a:xfrm>
          <a:prstGeom prst="rect">
            <a:avLst/>
          </a:prstGeom>
        </p:spPr>
      </p:pic>
      <p:sp>
        <p:nvSpPr>
          <p:cNvPr id="18" name="TextBox 17">
            <a:extLst>
              <a:ext uri="{FF2B5EF4-FFF2-40B4-BE49-F238E27FC236}">
                <a16:creationId xmlns:a16="http://schemas.microsoft.com/office/drawing/2014/main" id="{8A3BE05E-7BD9-499C-819C-4BA6701C580A}"/>
              </a:ext>
            </a:extLst>
          </p:cNvPr>
          <p:cNvSpPr txBox="1"/>
          <p:nvPr/>
        </p:nvSpPr>
        <p:spPr>
          <a:xfrm>
            <a:off x="363071" y="1560256"/>
            <a:ext cx="3659074" cy="5355312"/>
          </a:xfrm>
          <a:prstGeom prst="rect">
            <a:avLst/>
          </a:prstGeom>
          <a:noFill/>
        </p:spPr>
        <p:txBody>
          <a:bodyPr wrap="square" rtlCol="0">
            <a:spAutoFit/>
          </a:bodyPr>
          <a:lstStyle/>
          <a:p>
            <a:r>
              <a:rPr lang="en-US" dirty="0"/>
              <a:t>Please report the </a:t>
            </a:r>
            <a:r>
              <a:rPr lang="en-US" b="1" dirty="0"/>
              <a:t>number of non- attorney positions </a:t>
            </a:r>
            <a:r>
              <a:rPr lang="en-US" dirty="0"/>
              <a:t>that are funded as of March 31, 2023 by budget expenditure items listed in the “Caseload Relief,” “Quality Improvement,”  and “Counsel at First Appearance” categories of the Statewide Contract (see Attachment B-1). </a:t>
            </a:r>
          </a:p>
          <a:p>
            <a:endParaRPr lang="en-US" dirty="0"/>
          </a:p>
          <a:p>
            <a:r>
              <a:rPr lang="en-US" b="1" dirty="0">
                <a:solidFill>
                  <a:srgbClr val="FF0000"/>
                </a:solidFill>
              </a:rPr>
              <a:t>Note:</a:t>
            </a:r>
            <a:r>
              <a:rPr lang="en-US" dirty="0"/>
              <a:t> As this question tries to get a cumulative overview of non-attorney positions </a:t>
            </a:r>
            <a:r>
              <a:rPr lang="en-US" u="sng" dirty="0"/>
              <a:t>since the implementation of the statewide reforms</a:t>
            </a:r>
            <a:r>
              <a:rPr lang="en-US" dirty="0"/>
              <a:t>, answers to this question should include </a:t>
            </a:r>
            <a:r>
              <a:rPr lang="en-US" u="sng" dirty="0"/>
              <a:t>all</a:t>
            </a:r>
            <a:r>
              <a:rPr lang="en-US" dirty="0"/>
              <a:t> non-attorney positions that were funded through the Statewide Contract on the last business day of the reporting period (i.e., March 31, 2023). </a:t>
            </a:r>
          </a:p>
        </p:txBody>
      </p:sp>
      <p:sp>
        <p:nvSpPr>
          <p:cNvPr id="19" name="Rectangle 18">
            <a:extLst>
              <a:ext uri="{FF2B5EF4-FFF2-40B4-BE49-F238E27FC236}">
                <a16:creationId xmlns:a16="http://schemas.microsoft.com/office/drawing/2014/main" id="{1B319DD7-89BD-42D1-9ED9-527A82BF1017}"/>
              </a:ext>
            </a:extLst>
          </p:cNvPr>
          <p:cNvSpPr/>
          <p:nvPr/>
        </p:nvSpPr>
        <p:spPr>
          <a:xfrm>
            <a:off x="4303059" y="2180113"/>
            <a:ext cx="2140577" cy="1596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9DFD7D-D277-45FF-8BCD-D60A44B87374}"/>
              </a:ext>
            </a:extLst>
          </p:cNvPr>
          <p:cNvSpPr/>
          <p:nvPr/>
        </p:nvSpPr>
        <p:spPr>
          <a:xfrm>
            <a:off x="4256146" y="3066856"/>
            <a:ext cx="2474258" cy="362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5A93BA-150D-414E-8C53-41F5213AB764}"/>
              </a:ext>
            </a:extLst>
          </p:cNvPr>
          <p:cNvSpPr/>
          <p:nvPr/>
        </p:nvSpPr>
        <p:spPr>
          <a:xfrm>
            <a:off x="4303059" y="3913094"/>
            <a:ext cx="2054137" cy="2151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98D95D-2C98-4D38-B76F-73BA22FD7FED}"/>
              </a:ext>
            </a:extLst>
          </p:cNvPr>
          <p:cNvSpPr/>
          <p:nvPr/>
        </p:nvSpPr>
        <p:spPr>
          <a:xfrm>
            <a:off x="4303059" y="5639692"/>
            <a:ext cx="2474258" cy="2151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0C485-00C5-4509-A190-AF75165946FB}"/>
              </a:ext>
            </a:extLst>
          </p:cNvPr>
          <p:cNvSpPr/>
          <p:nvPr/>
        </p:nvSpPr>
        <p:spPr>
          <a:xfrm>
            <a:off x="4256146" y="4276165"/>
            <a:ext cx="1839854" cy="362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05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521275"/>
            <a:ext cx="10941476" cy="1191616"/>
          </a:xfrm>
        </p:spPr>
        <p:txBody>
          <a:bodyPr>
            <a:normAutofit/>
          </a:bodyPr>
          <a:lstStyle/>
          <a:p>
            <a:r>
              <a:rPr lang="en-US" sz="4000" b="1" dirty="0">
                <a:latin typeface="Arial" panose="020B0604020202020204" pitchFamily="34" charset="0"/>
                <a:cs typeface="Arial" panose="020B0604020202020204" pitchFamily="34" charset="0"/>
              </a:rPr>
              <a:t>Question 3 vs. Question 5 (Investigators) </a:t>
            </a:r>
          </a:p>
        </p:txBody>
      </p:sp>
      <p:sp>
        <p:nvSpPr>
          <p:cNvPr id="3" name="Content Placeholder 2"/>
          <p:cNvSpPr>
            <a:spLocks noGrp="1"/>
          </p:cNvSpPr>
          <p:nvPr>
            <p:ph idx="1"/>
          </p:nvPr>
        </p:nvSpPr>
        <p:spPr>
          <a:xfrm>
            <a:off x="6777317" y="1560256"/>
            <a:ext cx="4649370" cy="4079436"/>
          </a:xfrm>
        </p:spPr>
        <p:txBody>
          <a:bodyPr>
            <a:noAutofit/>
          </a:body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8C88845-4CC4-49A6-A33E-A641E2BEAFAA}"/>
              </a:ext>
            </a:extLst>
          </p:cNvPr>
          <p:cNvSpPr txBox="1">
            <a:spLocks/>
          </p:cNvSpPr>
          <p:nvPr/>
        </p:nvSpPr>
        <p:spPr>
          <a:xfrm>
            <a:off x="6443636" y="1595251"/>
            <a:ext cx="4983051" cy="4966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0000"/>
                </a:solidFill>
              </a:rPr>
              <a:t>The difference?</a:t>
            </a:r>
          </a:p>
          <a:p>
            <a:pPr marL="0" indent="0">
              <a:buNone/>
            </a:pPr>
            <a:r>
              <a:rPr lang="en-US" dirty="0"/>
              <a:t>Q3 is asking for “in house” positions, where the non-attorney staff position is hired/contracted to work on the cases a provider has. </a:t>
            </a:r>
          </a:p>
          <a:p>
            <a:pPr marL="0" indent="0" algn="ctr">
              <a:buNone/>
            </a:pPr>
            <a:r>
              <a:rPr lang="en-US" dirty="0">
                <a:solidFill>
                  <a:srgbClr val="FF0000"/>
                </a:solidFill>
              </a:rPr>
              <a:t>Vs .</a:t>
            </a:r>
          </a:p>
          <a:p>
            <a:pPr marL="0" indent="0">
              <a:buNone/>
            </a:pPr>
            <a:r>
              <a:rPr lang="en-US" dirty="0"/>
              <a:t>Q5 is asking for contracted services where experts and investigators are retained on a case-by case basis.</a:t>
            </a:r>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2" name="TextBox 1">
            <a:extLst>
              <a:ext uri="{FF2B5EF4-FFF2-40B4-BE49-F238E27FC236}">
                <a16:creationId xmlns:a16="http://schemas.microsoft.com/office/drawing/2014/main" id="{9FF01542-570F-4CF7-B40F-B759F565943A}"/>
              </a:ext>
            </a:extLst>
          </p:cNvPr>
          <p:cNvSpPr txBox="1"/>
          <p:nvPr/>
        </p:nvSpPr>
        <p:spPr>
          <a:xfrm>
            <a:off x="726141" y="1825624"/>
            <a:ext cx="4881283"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Question 3 asks you to report the total number of filled non-attorney positions, including Investigators. </a:t>
            </a:r>
          </a:p>
          <a:p>
            <a:endParaRPr lang="en-US" sz="2000" dirty="0"/>
          </a:p>
          <a:p>
            <a:pPr marL="342900" indent="-342900">
              <a:buFont typeface="Arial" panose="020B0604020202020204" pitchFamily="34" charset="0"/>
              <a:buChar char="•"/>
            </a:pPr>
            <a:r>
              <a:rPr lang="en-US" sz="2000" dirty="0"/>
              <a:t>Question 5 asks you to report on Experts and Investigators: </a:t>
            </a:r>
          </a:p>
          <a:p>
            <a:pPr marL="800100" lvl="1" indent="-342900">
              <a:buFont typeface="Arial" panose="020B0604020202020204" pitchFamily="34" charset="0"/>
              <a:buChar char="•"/>
            </a:pPr>
            <a:r>
              <a:rPr lang="en-US" sz="2000" dirty="0"/>
              <a:t>Dollar amount of retained expert services actually spent from Statewide Contract funding. </a:t>
            </a:r>
          </a:p>
          <a:p>
            <a:pPr marL="800100" lvl="1" indent="-342900">
              <a:buFont typeface="Arial" panose="020B0604020202020204" pitchFamily="34" charset="0"/>
              <a:buChar char="•"/>
            </a:pPr>
            <a:r>
              <a:rPr lang="en-US" sz="2000" dirty="0"/>
              <a:t>Dollar amount of retained investigative services actually spent from Statewide Contract funding.</a:t>
            </a:r>
          </a:p>
        </p:txBody>
      </p:sp>
    </p:spTree>
    <p:extLst>
      <p:ext uri="{BB962C8B-B14F-4D97-AF65-F5344CB8AC3E}">
        <p14:creationId xmlns:p14="http://schemas.microsoft.com/office/powerpoint/2010/main" val="341166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456477" y="782339"/>
            <a:ext cx="11279045" cy="763782"/>
          </a:xfrm>
        </p:spPr>
        <p:txBody>
          <a:bodyPr>
            <a:normAutofit fontScale="90000"/>
          </a:bodyPr>
          <a:lstStyle/>
          <a:p>
            <a:pPr algn="ct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Where to Find Additional Materials? The Website!</a:t>
            </a: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dirty="0"/>
            </a:b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7317" y="1560256"/>
            <a:ext cx="4649370" cy="4079436"/>
          </a:xfrm>
        </p:spPr>
        <p:txBody>
          <a:bodyPr>
            <a:noAutofit/>
          </a:body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8C88845-4CC4-49A6-A33E-A641E2BEAFAA}"/>
              </a:ext>
            </a:extLst>
          </p:cNvPr>
          <p:cNvSpPr txBox="1">
            <a:spLocks/>
          </p:cNvSpPr>
          <p:nvPr/>
        </p:nvSpPr>
        <p:spPr>
          <a:xfrm>
            <a:off x="6443636" y="1595251"/>
            <a:ext cx="4983051" cy="4966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pic>
        <p:nvPicPr>
          <p:cNvPr id="8" name="Picture 7">
            <a:extLst>
              <a:ext uri="{FF2B5EF4-FFF2-40B4-BE49-F238E27FC236}">
                <a16:creationId xmlns:a16="http://schemas.microsoft.com/office/drawing/2014/main" id="{64BA3DB5-8266-4C5C-B871-C67BE2F75ADA}"/>
              </a:ext>
            </a:extLst>
          </p:cNvPr>
          <p:cNvPicPr>
            <a:picLocks noChangeAspect="1"/>
          </p:cNvPicPr>
          <p:nvPr/>
        </p:nvPicPr>
        <p:blipFill>
          <a:blip r:embed="rId3"/>
          <a:stretch>
            <a:fillRect/>
          </a:stretch>
        </p:blipFill>
        <p:spPr>
          <a:xfrm>
            <a:off x="254000" y="1399727"/>
            <a:ext cx="3161553" cy="3830937"/>
          </a:xfrm>
          <a:prstGeom prst="rect">
            <a:avLst/>
          </a:prstGeom>
          <a:ln>
            <a:solidFill>
              <a:schemeClr val="tx1"/>
            </a:solidFill>
          </a:ln>
        </p:spPr>
      </p:pic>
      <p:pic>
        <p:nvPicPr>
          <p:cNvPr id="12" name="Picture 11">
            <a:extLst>
              <a:ext uri="{FF2B5EF4-FFF2-40B4-BE49-F238E27FC236}">
                <a16:creationId xmlns:a16="http://schemas.microsoft.com/office/drawing/2014/main" id="{D9A5B4C9-DC49-4D50-8D56-26B2B346BCFE}"/>
              </a:ext>
            </a:extLst>
          </p:cNvPr>
          <p:cNvPicPr>
            <a:picLocks noChangeAspect="1"/>
          </p:cNvPicPr>
          <p:nvPr/>
        </p:nvPicPr>
        <p:blipFill>
          <a:blip r:embed="rId4"/>
          <a:stretch>
            <a:fillRect/>
          </a:stretch>
        </p:blipFill>
        <p:spPr>
          <a:xfrm>
            <a:off x="7992320" y="1595251"/>
            <a:ext cx="3985887" cy="4044441"/>
          </a:xfrm>
          <a:prstGeom prst="rect">
            <a:avLst/>
          </a:prstGeom>
          <a:ln>
            <a:solidFill>
              <a:schemeClr val="tx1"/>
            </a:solidFill>
          </a:ln>
        </p:spPr>
      </p:pic>
      <p:pic>
        <p:nvPicPr>
          <p:cNvPr id="15" name="Picture 14">
            <a:extLst>
              <a:ext uri="{FF2B5EF4-FFF2-40B4-BE49-F238E27FC236}">
                <a16:creationId xmlns:a16="http://schemas.microsoft.com/office/drawing/2014/main" id="{E83BA273-0678-4CB4-8C96-3BD2E2BA5A25}"/>
              </a:ext>
            </a:extLst>
          </p:cNvPr>
          <p:cNvPicPr>
            <a:picLocks noChangeAspect="1"/>
          </p:cNvPicPr>
          <p:nvPr/>
        </p:nvPicPr>
        <p:blipFill>
          <a:blip r:embed="rId5"/>
          <a:stretch>
            <a:fillRect/>
          </a:stretch>
        </p:blipFill>
        <p:spPr>
          <a:xfrm>
            <a:off x="3330880" y="2832450"/>
            <a:ext cx="4834969" cy="3778845"/>
          </a:xfrm>
          <a:prstGeom prst="rect">
            <a:avLst/>
          </a:prstGeom>
          <a:ln>
            <a:solidFill>
              <a:schemeClr val="tx1"/>
            </a:solidFill>
          </a:ln>
        </p:spPr>
      </p:pic>
    </p:spTree>
    <p:extLst>
      <p:ext uri="{BB962C8B-B14F-4D97-AF65-F5344CB8AC3E}">
        <p14:creationId xmlns:p14="http://schemas.microsoft.com/office/powerpoint/2010/main" val="360789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14027" y="758397"/>
            <a:ext cx="10515600" cy="1325563"/>
          </a:xfrm>
        </p:spPr>
        <p:txBody>
          <a:bodyPr/>
          <a:lstStyle/>
          <a:p>
            <a:r>
              <a:rPr lang="en-US" b="1" dirty="0">
                <a:latin typeface="Arial" panose="020B0604020202020204" pitchFamily="34" charset="0"/>
                <a:cs typeface="Arial" panose="020B0604020202020204" pitchFamily="34" charset="0"/>
              </a:rPr>
              <a:t>How is the information used?</a:t>
            </a:r>
          </a:p>
        </p:txBody>
      </p:sp>
      <p:sp>
        <p:nvSpPr>
          <p:cNvPr id="3" name="Content Placeholder 2"/>
          <p:cNvSpPr>
            <a:spLocks noGrp="1"/>
          </p:cNvSpPr>
          <p:nvPr>
            <p:ph idx="1"/>
          </p:nvPr>
        </p:nvSpPr>
        <p:spPr/>
        <p:txBody>
          <a:bodyPr>
            <a:noAutofit/>
          </a:bodyPr>
          <a:lstStyle/>
          <a:p>
            <a:pPr marL="0" indent="0">
              <a:buNone/>
            </a:pPr>
            <a:endParaRPr lang="en-US" sz="1800" dirty="0">
              <a:solidFill>
                <a:schemeClr val="tx1">
                  <a:lumMod val="65000"/>
                  <a:lumOff val="35000"/>
                </a:schemeClr>
              </a:solidFill>
            </a:endParaRPr>
          </a:p>
          <a:p>
            <a:pPr marL="0" indent="0">
              <a:buNone/>
            </a:pPr>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4000" y="120073"/>
            <a:ext cx="29746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Rectangle 8">
            <a:extLst>
              <a:ext uri="{FF2B5EF4-FFF2-40B4-BE49-F238E27FC236}">
                <a16:creationId xmlns:a16="http://schemas.microsoft.com/office/drawing/2014/main" id="{F28364AE-3D92-4DF5-BBB2-C9C115168B3A}"/>
              </a:ext>
            </a:extLst>
          </p:cNvPr>
          <p:cNvSpPr/>
          <p:nvPr/>
        </p:nvSpPr>
        <p:spPr>
          <a:xfrm>
            <a:off x="3228622" y="5452533"/>
            <a:ext cx="191911" cy="18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8FC82AB-5105-41C0-B0F2-CEC87C84916A}"/>
              </a:ext>
            </a:extLst>
          </p:cNvPr>
          <p:cNvSpPr/>
          <p:nvPr/>
        </p:nvSpPr>
        <p:spPr>
          <a:xfrm>
            <a:off x="514027" y="1825624"/>
            <a:ext cx="11163946" cy="5816977"/>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Annual Performance Measures Report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52 Upstate Counties and NYC,</a:t>
            </a:r>
            <a:r>
              <a:rPr kumimoji="0" lang="en-US" sz="2800" b="0"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1200" cap="none" spc="0" normalizeH="0" noProof="0" dirty="0">
                <a:ln>
                  <a:noFill/>
                </a:ln>
                <a:solidFill>
                  <a:prstClr val="black"/>
                </a:solidFill>
                <a:effectLst/>
                <a:highlight>
                  <a:srgbClr val="FFFF00"/>
                </a:highlight>
                <a:uLnTx/>
                <a:uFillTx/>
                <a:latin typeface="Calibri" panose="020F0502020204030204"/>
                <a:ea typeface="+mn-ea"/>
                <a:cs typeface="Arial" panose="020B0604020202020204" pitchFamily="34" charset="0"/>
              </a:rPr>
              <a:t>N=126 providers</a:t>
            </a:r>
            <a:endParaRPr kumimoji="0" lang="en-US"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Providers engaging solely in Family Court representation (n = 11) and providers from HH counties (n = 11) not included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cs typeface="Arial" panose="020B0604020202020204" pitchFamily="34" charset="0"/>
              </a:rPr>
              <a:t>Numbers refer to period of April 1, 2018 – March 31, 2022</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Annual Performance Measures Report </a:t>
            </a:r>
          </a:p>
          <a:p>
            <a:pPr marL="800100" lvl="1" indent="-3429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Counsel at Arraignment, Caseload</a:t>
            </a:r>
            <a:r>
              <a:rPr kumimoji="0" lang="en-US" sz="2800" b="0" i="0" u="none" strike="noStrike" kern="1200" cap="none" spc="0" normalizeH="0" noProof="0" dirty="0">
                <a:ln>
                  <a:noFill/>
                </a:ln>
                <a:solidFill>
                  <a:prstClr val="black"/>
                </a:solidFill>
                <a:effectLst/>
                <a:uLnTx/>
                <a:uFillTx/>
                <a:latin typeface="Calibri" panose="020F0502020204030204"/>
                <a:cs typeface="Arial" panose="020B0604020202020204" pitchFamily="34" charset="0"/>
              </a:rPr>
              <a:t> Relief</a:t>
            </a:r>
            <a:r>
              <a:rPr kumimoji="0" lang="en-US" sz="28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 and Overall Quality Improvement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cs typeface="Arial" panose="020B0604020202020204" pitchFamily="34" charset="0"/>
              </a:rPr>
              <a:t>Numbers &amp; qualitative info</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Numbers: aggregate and per county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CFCE44C9-1B25-4701-9255-3CBAA00E4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26252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5" y="1825624"/>
            <a:ext cx="10971835" cy="4739767"/>
          </a:xfrm>
        </p:spPr>
        <p:txBody>
          <a:bodyPr>
            <a:noAutofit/>
          </a:bodyPr>
          <a:lstStyle/>
          <a:p>
            <a:pPr marL="0" indent="0">
              <a:buNone/>
            </a:pPr>
            <a:endParaRPr lang="en-US" b="1" i="1" dirty="0"/>
          </a:p>
          <a:p>
            <a:pPr marL="0" indent="0">
              <a:buNone/>
            </a:pPr>
            <a:r>
              <a:rPr lang="en-US" b="1" i="1" dirty="0"/>
              <a:t>The Numbers</a:t>
            </a:r>
            <a:endParaRPr lang="en-US" dirty="0"/>
          </a:p>
          <a:p>
            <a:pPr lvl="0"/>
            <a:r>
              <a:rPr lang="en-US" dirty="0"/>
              <a:t>Between April 1, 2018 and March 31, 2022, </a:t>
            </a:r>
            <a:r>
              <a:rPr lang="en-US" b="1" dirty="0">
                <a:highlight>
                  <a:srgbClr val="FFFF00"/>
                </a:highlight>
              </a:rPr>
              <a:t>425 new attorneys</a:t>
            </a:r>
            <a:r>
              <a:rPr lang="en-US" dirty="0">
                <a:highlight>
                  <a:srgbClr val="FFFF00"/>
                </a:highlight>
              </a:rPr>
              <a:t> </a:t>
            </a:r>
            <a:r>
              <a:rPr lang="en-US" b="1" dirty="0">
                <a:highlight>
                  <a:srgbClr val="FFFF00"/>
                </a:highlight>
              </a:rPr>
              <a:t>who provide counsel at arraignment</a:t>
            </a:r>
            <a:r>
              <a:rPr lang="en-US" dirty="0">
                <a:highlight>
                  <a:srgbClr val="FFFF00"/>
                </a:highlight>
              </a:rPr>
              <a:t> </a:t>
            </a:r>
            <a:r>
              <a:rPr lang="en-US" dirty="0"/>
              <a:t>were hired. </a:t>
            </a:r>
          </a:p>
          <a:p>
            <a:pPr lvl="0"/>
            <a:r>
              <a:rPr lang="en-US" dirty="0"/>
              <a:t>Of these,</a:t>
            </a:r>
            <a:r>
              <a:rPr lang="en-US" b="1" dirty="0"/>
              <a:t> </a:t>
            </a:r>
            <a:r>
              <a:rPr lang="en-US" b="1" dirty="0">
                <a:highlight>
                  <a:srgbClr val="FFFF00"/>
                </a:highlight>
              </a:rPr>
              <a:t>270 were new hires, 36 were upgrades of existing positions, and 117 were contract positions.</a:t>
            </a:r>
            <a:r>
              <a:rPr lang="en-US" dirty="0">
                <a:highlight>
                  <a:srgbClr val="FFFF00"/>
                </a:highlight>
              </a:rPr>
              <a:t> </a:t>
            </a:r>
          </a:p>
          <a:p>
            <a:pPr lvl="0"/>
            <a:r>
              <a:rPr lang="en-US" b="1" dirty="0"/>
              <a:t>For an estimated </a:t>
            </a:r>
            <a:r>
              <a:rPr lang="en-US" b="1" dirty="0">
                <a:highlight>
                  <a:srgbClr val="FFFF00"/>
                </a:highlight>
              </a:rPr>
              <a:t>101,067 cases</a:t>
            </a:r>
            <a:r>
              <a:rPr lang="en-US" b="1" dirty="0"/>
              <a:t>, representation at arraignment was provided as a result of the statewide contract funding (April 1, 2021 – March 31, 2022).</a:t>
            </a:r>
            <a:r>
              <a:rPr lang="en-US" dirty="0"/>
              <a:t> This is an increase of 36,580 over last year’s reported cases. </a:t>
            </a:r>
          </a:p>
          <a:p>
            <a:pPr marL="0" indent="0">
              <a:buNone/>
            </a:pPr>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4000" y="120073"/>
            <a:ext cx="29746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 Officer Training April 2023</a:t>
            </a:r>
          </a:p>
        </p:txBody>
      </p:sp>
      <p:sp>
        <p:nvSpPr>
          <p:cNvPr id="7" name="Title 1"/>
          <p:cNvSpPr txBox="1">
            <a:spLocks/>
          </p:cNvSpPr>
          <p:nvPr/>
        </p:nvSpPr>
        <p:spPr>
          <a:xfrm>
            <a:off x="253999" y="474562"/>
            <a:ext cx="11556036" cy="1683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Counsel at Arraignment</a:t>
            </a:r>
          </a:p>
        </p:txBody>
      </p:sp>
      <p:pic>
        <p:nvPicPr>
          <p:cNvPr id="8" name="Picture 7" descr="A picture containing graphical user interface&#10;&#10;Description automatically generated">
            <a:extLst>
              <a:ext uri="{FF2B5EF4-FFF2-40B4-BE49-F238E27FC236}">
                <a16:creationId xmlns:a16="http://schemas.microsoft.com/office/drawing/2014/main" id="{4478D564-5145-4762-83D2-C5A4E6002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24191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5" y="1825624"/>
            <a:ext cx="10971835" cy="4739767"/>
          </a:xfrm>
        </p:spPr>
        <p:txBody>
          <a:bodyPr>
            <a:noAutofit/>
          </a:bodyPr>
          <a:lstStyle/>
          <a:p>
            <a:endParaRPr lang="en-US" dirty="0"/>
          </a:p>
          <a:p>
            <a:pPr marL="0" indent="0">
              <a:buNone/>
            </a:pPr>
            <a:r>
              <a:rPr lang="en-US" b="1" i="1" dirty="0"/>
              <a:t>The Numbers</a:t>
            </a:r>
            <a:endParaRPr lang="en-US" dirty="0"/>
          </a:p>
          <a:p>
            <a:r>
              <a:rPr lang="en-US" dirty="0"/>
              <a:t>Between April 1, 2018 and March 31, 2022, </a:t>
            </a:r>
            <a:r>
              <a:rPr lang="en-US" b="1" dirty="0">
                <a:highlight>
                  <a:srgbClr val="FFFF00"/>
                </a:highlight>
              </a:rPr>
              <a:t>565 new attorneys</a:t>
            </a:r>
            <a:r>
              <a:rPr lang="en-US" dirty="0">
                <a:highlight>
                  <a:srgbClr val="FFFF00"/>
                </a:highlight>
              </a:rPr>
              <a:t> </a:t>
            </a:r>
            <a:r>
              <a:rPr lang="en-US" b="1" dirty="0">
                <a:highlight>
                  <a:srgbClr val="FFFF00"/>
                </a:highlight>
              </a:rPr>
              <a:t>were hired</a:t>
            </a:r>
            <a:r>
              <a:rPr lang="en-US" b="1" dirty="0"/>
              <a:t> </a:t>
            </a:r>
            <a:r>
              <a:rPr lang="en-US" dirty="0"/>
              <a:t>with the funding provided by the statewide expansion of the </a:t>
            </a:r>
            <a:r>
              <a:rPr lang="en-US" i="1" dirty="0"/>
              <a:t>Hurrell-</a:t>
            </a:r>
            <a:r>
              <a:rPr lang="en-US" i="1" dirty="0" err="1"/>
              <a:t>Harring</a:t>
            </a:r>
            <a:r>
              <a:rPr lang="en-US" i="1" dirty="0"/>
              <a:t> </a:t>
            </a:r>
            <a:r>
              <a:rPr lang="en-US" dirty="0"/>
              <a:t>settlement. </a:t>
            </a:r>
          </a:p>
          <a:p>
            <a:r>
              <a:rPr lang="en-US" dirty="0"/>
              <a:t>Of these,</a:t>
            </a:r>
            <a:r>
              <a:rPr lang="en-US" b="1" dirty="0"/>
              <a:t> </a:t>
            </a:r>
            <a:r>
              <a:rPr lang="en-US" b="1" dirty="0">
                <a:highlight>
                  <a:srgbClr val="FFFF00"/>
                </a:highlight>
              </a:rPr>
              <a:t>340 were new hires, 46 were upgrades of existing positions </a:t>
            </a:r>
            <a:r>
              <a:rPr lang="en-US" dirty="0"/>
              <a:t>(i.e., extra hours were added to existing part-time contracts)</a:t>
            </a:r>
            <a:r>
              <a:rPr lang="en-US" b="1" dirty="0"/>
              <a:t>, and </a:t>
            </a:r>
            <a:r>
              <a:rPr lang="en-US" b="1" dirty="0">
                <a:highlight>
                  <a:srgbClr val="FFFF00"/>
                </a:highlight>
              </a:rPr>
              <a:t>178 were placed on contract.</a:t>
            </a:r>
          </a:p>
          <a:p>
            <a:r>
              <a:rPr lang="en-US" dirty="0"/>
              <a:t>In total, </a:t>
            </a:r>
            <a:r>
              <a:rPr lang="en-US" b="1" dirty="0"/>
              <a:t>an </a:t>
            </a:r>
            <a:r>
              <a:rPr lang="en-US" b="1" dirty="0">
                <a:highlight>
                  <a:srgbClr val="FFFF00"/>
                </a:highlight>
              </a:rPr>
              <a:t>estimated 79,231 cases</a:t>
            </a:r>
            <a:r>
              <a:rPr lang="en-US" dirty="0"/>
              <a:t> were represented by attorneys who were hired with the statewide contract funding during the period of April 1, 2021 – March 31, 2022.</a:t>
            </a:r>
          </a:p>
          <a:p>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4000" y="120073"/>
            <a:ext cx="29746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 Officer Training April 2023</a:t>
            </a:r>
          </a:p>
        </p:txBody>
      </p:sp>
      <p:sp>
        <p:nvSpPr>
          <p:cNvPr id="7" name="Title 1"/>
          <p:cNvSpPr txBox="1">
            <a:spLocks/>
          </p:cNvSpPr>
          <p:nvPr/>
        </p:nvSpPr>
        <p:spPr>
          <a:xfrm>
            <a:off x="253999" y="474562"/>
            <a:ext cx="11556036" cy="1683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Caseload Relief</a:t>
            </a:r>
          </a:p>
        </p:txBody>
      </p:sp>
    </p:spTree>
    <p:extLst>
      <p:ext uri="{BB962C8B-B14F-4D97-AF65-F5344CB8AC3E}">
        <p14:creationId xmlns:p14="http://schemas.microsoft.com/office/powerpoint/2010/main" val="25794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5" y="1825624"/>
            <a:ext cx="5714035" cy="4739767"/>
          </a:xfrm>
        </p:spPr>
        <p:txBody>
          <a:bodyPr>
            <a:noAutofit/>
          </a:bodyPr>
          <a:lstStyle/>
          <a:p>
            <a:pPr marL="0" indent="0">
              <a:buNone/>
            </a:pPr>
            <a:r>
              <a:rPr lang="en-US" dirty="0">
                <a:solidFill>
                  <a:schemeClr val="tx1">
                    <a:lumMod val="65000"/>
                    <a:lumOff val="35000"/>
                  </a:schemeClr>
                </a:solidFill>
              </a:rPr>
              <a:t> </a:t>
            </a:r>
          </a:p>
          <a:p>
            <a:pPr marL="0" indent="0">
              <a:buNone/>
            </a:pPr>
            <a:r>
              <a:rPr lang="en-US" b="1" i="1" dirty="0"/>
              <a:t>The Numbers</a:t>
            </a:r>
            <a:endParaRPr lang="en-US" dirty="0"/>
          </a:p>
          <a:p>
            <a:r>
              <a:rPr lang="en-US" dirty="0"/>
              <a:t>Additionally, between April 1, 2018 and March 31, 2022, </a:t>
            </a:r>
            <a:r>
              <a:rPr lang="en-US" b="1" dirty="0">
                <a:highlight>
                  <a:srgbClr val="FFFF00"/>
                </a:highlight>
              </a:rPr>
              <a:t>341 non-attorneys were hired</a:t>
            </a:r>
            <a:r>
              <a:rPr lang="en-US" dirty="0">
                <a:highlight>
                  <a:srgbClr val="FFFF00"/>
                </a:highlight>
              </a:rPr>
              <a:t> </a:t>
            </a:r>
            <a:r>
              <a:rPr lang="en-US" dirty="0"/>
              <a:t>with the statewide contract funding throughout the 52 counties and New York City. </a:t>
            </a:r>
          </a:p>
          <a:p>
            <a:r>
              <a:rPr lang="en-US" dirty="0"/>
              <a:t>Of these, </a:t>
            </a:r>
            <a:r>
              <a:rPr lang="en-US" b="1" dirty="0">
                <a:highlight>
                  <a:srgbClr val="FFFF00"/>
                </a:highlight>
              </a:rPr>
              <a:t>259 were new hires, 18 were upgrades of existing positions, and 64 were placed on contract.</a:t>
            </a:r>
            <a:endParaRPr lang="en-US" dirty="0">
              <a:highlight>
                <a:srgbClr val="FFFF00"/>
              </a:highlight>
            </a:endParaRPr>
          </a:p>
          <a:p>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4000" y="120073"/>
            <a:ext cx="29746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 Officer Training April 2023</a:t>
            </a:r>
          </a:p>
        </p:txBody>
      </p:sp>
      <p:sp>
        <p:nvSpPr>
          <p:cNvPr id="7" name="Title 1"/>
          <p:cNvSpPr txBox="1">
            <a:spLocks/>
          </p:cNvSpPr>
          <p:nvPr/>
        </p:nvSpPr>
        <p:spPr>
          <a:xfrm>
            <a:off x="253999" y="474562"/>
            <a:ext cx="11556036" cy="1683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Caseload Relief</a:t>
            </a:r>
          </a:p>
        </p:txBody>
      </p:sp>
      <p:pic>
        <p:nvPicPr>
          <p:cNvPr id="18" name="Picture 17">
            <a:extLst>
              <a:ext uri="{FF2B5EF4-FFF2-40B4-BE49-F238E27FC236}">
                <a16:creationId xmlns:a16="http://schemas.microsoft.com/office/drawing/2014/main" id="{45160F8E-7B03-4D75-8210-22CA14FB01D3}"/>
              </a:ext>
            </a:extLst>
          </p:cNvPr>
          <p:cNvPicPr>
            <a:picLocks noChangeAspect="1"/>
          </p:cNvPicPr>
          <p:nvPr/>
        </p:nvPicPr>
        <p:blipFill rotWithShape="1">
          <a:blip r:embed="rId3"/>
          <a:srcRect l="14745" r="16925"/>
          <a:stretch/>
        </p:blipFill>
        <p:spPr>
          <a:xfrm>
            <a:off x="6223966" y="1825624"/>
            <a:ext cx="5338482" cy="4905947"/>
          </a:xfrm>
          <a:prstGeom prst="rect">
            <a:avLst/>
          </a:prstGeom>
        </p:spPr>
      </p:pic>
    </p:spTree>
    <p:extLst>
      <p:ext uri="{BB962C8B-B14F-4D97-AF65-F5344CB8AC3E}">
        <p14:creationId xmlns:p14="http://schemas.microsoft.com/office/powerpoint/2010/main" val="119497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5" y="1837199"/>
            <a:ext cx="10971835" cy="4739767"/>
          </a:xfrm>
        </p:spPr>
        <p:txBody>
          <a:bodyPr>
            <a:noAutofit/>
          </a:bodyPr>
          <a:lstStyle/>
          <a:p>
            <a:pPr marL="0" indent="0">
              <a:buNone/>
            </a:pPr>
            <a:r>
              <a:rPr lang="en-US" dirty="0">
                <a:solidFill>
                  <a:schemeClr val="tx1">
                    <a:lumMod val="65000"/>
                    <a:lumOff val="35000"/>
                  </a:schemeClr>
                </a:solidFill>
              </a:rPr>
              <a:t> </a:t>
            </a:r>
          </a:p>
          <a:p>
            <a:pPr marL="0" indent="0">
              <a:buNone/>
            </a:pPr>
            <a:r>
              <a:rPr lang="en-US" b="1" i="1" dirty="0"/>
              <a:t>The Numbers</a:t>
            </a:r>
            <a:endParaRPr lang="en-US" dirty="0"/>
          </a:p>
          <a:p>
            <a:pPr lvl="0"/>
            <a:r>
              <a:rPr lang="en-US" dirty="0"/>
              <a:t>Of the 565 attorney hires statewide since April 1, 2018, </a:t>
            </a:r>
            <a:r>
              <a:rPr lang="en-US" b="1" dirty="0">
                <a:highlight>
                  <a:srgbClr val="FFFF00"/>
                </a:highlight>
              </a:rPr>
              <a:t>73 </a:t>
            </a:r>
            <a:r>
              <a:rPr lang="en-US" dirty="0">
                <a:highlight>
                  <a:srgbClr val="FFFF00"/>
                </a:highlight>
              </a:rPr>
              <a:t>are </a:t>
            </a:r>
            <a:r>
              <a:rPr lang="en-US" b="1" dirty="0">
                <a:highlight>
                  <a:srgbClr val="FFFF00"/>
                </a:highlight>
              </a:rPr>
              <a:t>attorneys who supervise the work of others or provide training/mentoring.</a:t>
            </a:r>
          </a:p>
          <a:p>
            <a:r>
              <a:rPr lang="en-US" b="1" dirty="0">
                <a:highlight>
                  <a:srgbClr val="FFFF00"/>
                </a:highlight>
              </a:rPr>
              <a:t>304</a:t>
            </a:r>
            <a:r>
              <a:rPr lang="en-US" dirty="0">
                <a:highlight>
                  <a:srgbClr val="FFFF00"/>
                </a:highlight>
              </a:rPr>
              <a:t> </a:t>
            </a:r>
            <a:r>
              <a:rPr lang="en-US" b="1" dirty="0">
                <a:highlight>
                  <a:srgbClr val="FFFF00"/>
                </a:highlight>
              </a:rPr>
              <a:t>training events </a:t>
            </a:r>
            <a:r>
              <a:rPr lang="en-US" b="1" dirty="0"/>
              <a:t>were hosted, sponsored, or cosponsored</a:t>
            </a:r>
            <a:r>
              <a:rPr lang="en-US" dirty="0"/>
              <a:t> by the statewide contract funding between April 1, 2021 and March 31, 2022. </a:t>
            </a:r>
          </a:p>
          <a:p>
            <a:r>
              <a:rPr lang="en-US" dirty="0"/>
              <a:t>For a total of </a:t>
            </a:r>
            <a:r>
              <a:rPr lang="en-US" b="1" dirty="0">
                <a:highlight>
                  <a:srgbClr val="FFFF00"/>
                </a:highlight>
              </a:rPr>
              <a:t>1,146 attorneys</a:t>
            </a:r>
            <a:r>
              <a:rPr lang="en-US" dirty="0"/>
              <a:t>, their </a:t>
            </a:r>
            <a:r>
              <a:rPr lang="en-US" b="1" dirty="0"/>
              <a:t>attendance at training events</a:t>
            </a:r>
            <a:r>
              <a:rPr lang="en-US" dirty="0"/>
              <a:t> (such as registration fees, travel reimbursements, and accommodations) was supported by the statewide contract funding. </a:t>
            </a:r>
          </a:p>
          <a:p>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0"/>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131648"/>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4000" y="131648"/>
            <a:ext cx="29746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 Officer Training April 2023</a:t>
            </a:r>
          </a:p>
        </p:txBody>
      </p:sp>
      <p:sp>
        <p:nvSpPr>
          <p:cNvPr id="7" name="Title 1"/>
          <p:cNvSpPr txBox="1">
            <a:spLocks/>
          </p:cNvSpPr>
          <p:nvPr/>
        </p:nvSpPr>
        <p:spPr>
          <a:xfrm>
            <a:off x="253999" y="486137"/>
            <a:ext cx="11556036" cy="1683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Quality Improvement</a:t>
            </a:r>
          </a:p>
        </p:txBody>
      </p:sp>
      <p:pic>
        <p:nvPicPr>
          <p:cNvPr id="8" name="Picture 7" descr="A picture containing graphical user interface&#10;&#10;Description automatically generated">
            <a:extLst>
              <a:ext uri="{FF2B5EF4-FFF2-40B4-BE49-F238E27FC236}">
                <a16:creationId xmlns:a16="http://schemas.microsoft.com/office/drawing/2014/main" id="{944D52E8-3AA1-40C4-881A-FB257FDA8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28612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5" y="2312893"/>
            <a:ext cx="10971835" cy="4264073"/>
          </a:xfrm>
        </p:spPr>
        <p:txBody>
          <a:bodyPr>
            <a:noAutofit/>
          </a:bodyPr>
          <a:lstStyle/>
          <a:p>
            <a:pPr marL="0" indent="0">
              <a:buNone/>
            </a:pPr>
            <a:r>
              <a:rPr lang="en-US" b="1" i="1" dirty="0"/>
              <a:t>The Numbers</a:t>
            </a:r>
            <a:endParaRPr lang="en-US" dirty="0"/>
          </a:p>
          <a:p>
            <a:r>
              <a:rPr lang="en-US" dirty="0"/>
              <a:t>Statewide, a total of </a:t>
            </a:r>
            <a:r>
              <a:rPr lang="en-US" b="1" dirty="0">
                <a:highlight>
                  <a:srgbClr val="FFFF00"/>
                </a:highlight>
              </a:rPr>
              <a:t>$830,521 </a:t>
            </a:r>
            <a:r>
              <a:rPr lang="en-US" b="1" dirty="0"/>
              <a:t>was spent on contracted expert services </a:t>
            </a:r>
            <a:r>
              <a:rPr lang="en-US" dirty="0"/>
              <a:t>and </a:t>
            </a:r>
            <a:r>
              <a:rPr lang="en-US" b="1" dirty="0">
                <a:highlight>
                  <a:srgbClr val="FFFF00"/>
                </a:highlight>
              </a:rPr>
              <a:t>$367,235 </a:t>
            </a:r>
            <a:r>
              <a:rPr lang="en-US" b="1" dirty="0"/>
              <a:t>was spent on contracted investigative services in the past year </a:t>
            </a:r>
            <a:r>
              <a:rPr lang="en-US" dirty="0"/>
              <a:t>(April 1, 2021 – March 31, 2022).</a:t>
            </a:r>
          </a:p>
          <a:p>
            <a:r>
              <a:rPr lang="en-US" dirty="0"/>
              <a:t>Expert services provided as a result of statewide contract funding were used in a total of </a:t>
            </a:r>
            <a:r>
              <a:rPr lang="en-US" b="1" dirty="0">
                <a:highlight>
                  <a:srgbClr val="FFFF00"/>
                </a:highlight>
              </a:rPr>
              <a:t>4,011 cases</a:t>
            </a:r>
            <a:r>
              <a:rPr lang="en-US" b="1" dirty="0"/>
              <a:t>. </a:t>
            </a:r>
          </a:p>
          <a:p>
            <a:r>
              <a:rPr lang="en-US" dirty="0"/>
              <a:t>Investigative services provided as a result of statewide contract funding were used in a total of </a:t>
            </a:r>
            <a:r>
              <a:rPr lang="en-US" b="1" dirty="0">
                <a:highlight>
                  <a:srgbClr val="FFFF00"/>
                </a:highlight>
              </a:rPr>
              <a:t>8,936 cases</a:t>
            </a:r>
            <a:r>
              <a:rPr lang="en-US" b="1" dirty="0"/>
              <a:t>.</a:t>
            </a:r>
            <a:r>
              <a:rPr lang="en-US" dirty="0"/>
              <a:t> </a:t>
            </a:r>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0"/>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131648"/>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4000" y="131648"/>
            <a:ext cx="29746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 Officer Training April 2023</a:t>
            </a:r>
          </a:p>
        </p:txBody>
      </p:sp>
      <p:sp>
        <p:nvSpPr>
          <p:cNvPr id="7" name="Title 1"/>
          <p:cNvSpPr txBox="1">
            <a:spLocks/>
          </p:cNvSpPr>
          <p:nvPr/>
        </p:nvSpPr>
        <p:spPr>
          <a:xfrm>
            <a:off x="253999" y="486137"/>
            <a:ext cx="11556036" cy="1683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Quality Improvement</a:t>
            </a:r>
          </a:p>
        </p:txBody>
      </p:sp>
      <p:pic>
        <p:nvPicPr>
          <p:cNvPr id="8" name="Picture 7" descr="A picture containing graphical user interface&#10;&#10;Description automatically generated">
            <a:extLst>
              <a:ext uri="{FF2B5EF4-FFF2-40B4-BE49-F238E27FC236}">
                <a16:creationId xmlns:a16="http://schemas.microsoft.com/office/drawing/2014/main" id="{AB88E2C0-355B-4AC4-8E17-D0A541B14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15842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14027" y="758397"/>
            <a:ext cx="10515600" cy="1325563"/>
          </a:xfrm>
        </p:spPr>
        <p:txBody>
          <a:bodyPr/>
          <a:lstStyle/>
          <a:p>
            <a:r>
              <a:rPr lang="en-US" b="1" dirty="0">
                <a:latin typeface="Arial" panose="020B0604020202020204" pitchFamily="34" charset="0"/>
                <a:cs typeface="Arial" panose="020B0604020202020204" pitchFamily="34" charset="0"/>
              </a:rPr>
              <a:t>Question 1:</a:t>
            </a: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8364AE-3D92-4DF5-BBB2-C9C115168B3A}"/>
              </a:ext>
            </a:extLst>
          </p:cNvPr>
          <p:cNvSpPr/>
          <p:nvPr/>
        </p:nvSpPr>
        <p:spPr>
          <a:xfrm>
            <a:off x="3228622" y="5452533"/>
            <a:ext cx="191911" cy="18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77114715-0351-489E-AB16-4B187EEF8E41}"/>
              </a:ext>
            </a:extLst>
          </p:cNvPr>
          <p:cNvSpPr>
            <a:spLocks noGrp="1"/>
          </p:cNvSpPr>
          <p:nvPr>
            <p:ph idx="1"/>
          </p:nvPr>
        </p:nvSpPr>
        <p:spPr>
          <a:xfrm>
            <a:off x="514027" y="1872335"/>
            <a:ext cx="10839773" cy="4304627"/>
          </a:xfrm>
        </p:spPr>
        <p:txBody>
          <a:bodyPr>
            <a:normAutofit fontScale="92500" lnSpcReduction="10000"/>
          </a:bodyPr>
          <a:lstStyle/>
          <a:p>
            <a:pPr marL="0" indent="0">
              <a:buNone/>
            </a:pPr>
            <a:r>
              <a:rPr lang="en-US" sz="3600" dirty="0"/>
              <a:t>The expenditures asked for in the Performance Measures refer to the spending of the Statewide Expansion of Hurrell-Harring contract (“Statewide Contract”) funds and nothing else*</a:t>
            </a:r>
          </a:p>
          <a:p>
            <a:pPr marL="0" indent="0">
              <a:buNone/>
            </a:pPr>
            <a:endParaRPr lang="en-US" sz="3600" dirty="0"/>
          </a:p>
          <a:p>
            <a:pPr marL="742950" indent="-742950">
              <a:buAutoNum type="alphaUcPeriod"/>
            </a:pPr>
            <a:r>
              <a:rPr lang="en-US" sz="3600" dirty="0"/>
              <a:t>True</a:t>
            </a:r>
          </a:p>
          <a:p>
            <a:pPr marL="742950" indent="-742950">
              <a:buAutoNum type="alphaUcPeriod"/>
            </a:pPr>
            <a:r>
              <a:rPr lang="en-US" sz="3600" dirty="0"/>
              <a:t>False</a:t>
            </a:r>
          </a:p>
          <a:p>
            <a:pPr marL="742950" indent="-742950">
              <a:buAutoNum type="alphaUcPeriod"/>
            </a:pPr>
            <a:endParaRPr lang="en-US" sz="3600" dirty="0"/>
          </a:p>
          <a:p>
            <a:pPr marL="0" indent="0">
              <a:buNone/>
            </a:pPr>
            <a:r>
              <a:rPr lang="en-US" sz="3600" dirty="0"/>
              <a:t>* See last slide for correct answer</a:t>
            </a:r>
          </a:p>
        </p:txBody>
      </p:sp>
      <p:pic>
        <p:nvPicPr>
          <p:cNvPr id="11" name="Picture 10" descr="A picture containing graphical user interface&#10;&#10;Description automatically generated">
            <a:extLst>
              <a:ext uri="{FF2B5EF4-FFF2-40B4-BE49-F238E27FC236}">
                <a16:creationId xmlns:a16="http://schemas.microsoft.com/office/drawing/2014/main" id="{069CA362-6E2E-4408-9C13-7F9B5FBA3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245572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5" y="1825624"/>
            <a:ext cx="10971835" cy="4739767"/>
          </a:xfrm>
        </p:spPr>
        <p:txBody>
          <a:bodyPr>
            <a:noAutofit/>
          </a:bodyPr>
          <a:lstStyle/>
          <a:p>
            <a:pPr marL="0" indent="0">
              <a:buNone/>
            </a:pPr>
            <a:r>
              <a:rPr lang="en-US" dirty="0">
                <a:solidFill>
                  <a:schemeClr val="tx1">
                    <a:lumMod val="65000"/>
                    <a:lumOff val="35000"/>
                  </a:schemeClr>
                </a:solidFill>
              </a:rPr>
              <a:t> </a:t>
            </a:r>
          </a:p>
          <a:p>
            <a:pPr marL="0" indent="0">
              <a:buNone/>
            </a:pPr>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4000" y="120073"/>
            <a:ext cx="29746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 Officer Training April 2023</a:t>
            </a:r>
          </a:p>
        </p:txBody>
      </p:sp>
      <p:sp>
        <p:nvSpPr>
          <p:cNvPr id="7" name="Title 1"/>
          <p:cNvSpPr txBox="1">
            <a:spLocks/>
          </p:cNvSpPr>
          <p:nvPr/>
        </p:nvSpPr>
        <p:spPr>
          <a:xfrm>
            <a:off x="253999" y="474562"/>
            <a:ext cx="11192933" cy="1683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Appendix</a:t>
            </a:r>
          </a:p>
        </p:txBody>
      </p:sp>
      <p:pic>
        <p:nvPicPr>
          <p:cNvPr id="8" name="Picture 7">
            <a:extLst>
              <a:ext uri="{FF2B5EF4-FFF2-40B4-BE49-F238E27FC236}">
                <a16:creationId xmlns:a16="http://schemas.microsoft.com/office/drawing/2014/main" id="{552F4831-FE6E-4F8E-B808-3B97BCB80B1C}"/>
              </a:ext>
            </a:extLst>
          </p:cNvPr>
          <p:cNvPicPr>
            <a:picLocks noChangeAspect="1"/>
          </p:cNvPicPr>
          <p:nvPr/>
        </p:nvPicPr>
        <p:blipFill>
          <a:blip r:embed="rId3"/>
          <a:stretch>
            <a:fillRect/>
          </a:stretch>
        </p:blipFill>
        <p:spPr>
          <a:xfrm>
            <a:off x="381965" y="2109787"/>
            <a:ext cx="11318966" cy="3255589"/>
          </a:xfrm>
          <a:prstGeom prst="rect">
            <a:avLst/>
          </a:prstGeom>
        </p:spPr>
      </p:pic>
      <p:pic>
        <p:nvPicPr>
          <p:cNvPr id="10" name="Picture 9">
            <a:extLst>
              <a:ext uri="{FF2B5EF4-FFF2-40B4-BE49-F238E27FC236}">
                <a16:creationId xmlns:a16="http://schemas.microsoft.com/office/drawing/2014/main" id="{A14ACFC8-C3E6-49B9-B85A-28DB97626697}"/>
              </a:ext>
            </a:extLst>
          </p:cNvPr>
          <p:cNvPicPr>
            <a:picLocks noChangeAspect="1"/>
          </p:cNvPicPr>
          <p:nvPr/>
        </p:nvPicPr>
        <p:blipFill>
          <a:blip r:embed="rId4"/>
          <a:stretch>
            <a:fillRect/>
          </a:stretch>
        </p:blipFill>
        <p:spPr>
          <a:xfrm>
            <a:off x="381965" y="5708208"/>
            <a:ext cx="11318966" cy="675230"/>
          </a:xfrm>
          <a:prstGeom prst="rect">
            <a:avLst/>
          </a:prstGeom>
        </p:spPr>
      </p:pic>
    </p:spTree>
    <p:extLst>
      <p:ext uri="{BB962C8B-B14F-4D97-AF65-F5344CB8AC3E}">
        <p14:creationId xmlns:p14="http://schemas.microsoft.com/office/powerpoint/2010/main" val="22016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838200" y="681037"/>
            <a:ext cx="10515600" cy="1325563"/>
          </a:xfrm>
        </p:spPr>
        <p:txBody>
          <a:bodyPr/>
          <a:lstStyle/>
          <a:p>
            <a:r>
              <a:rPr lang="en-US" b="1" dirty="0">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p:txBody>
          <a:bodyPr>
            <a:noAutofit/>
          </a:bodyPr>
          <a:lstStyle/>
          <a:p>
            <a:pPr marL="0" indent="0">
              <a:buNone/>
            </a:pPr>
            <a:endParaRPr lang="en-US" sz="1800" dirty="0">
              <a:solidFill>
                <a:schemeClr val="tx1">
                  <a:lumMod val="65000"/>
                  <a:lumOff val="35000"/>
                </a:schemeClr>
              </a:solidFill>
            </a:endParaRPr>
          </a:p>
          <a:p>
            <a:pPr marL="0" indent="0">
              <a:buNone/>
            </a:pPr>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8364AE-3D92-4DF5-BBB2-C9C115168B3A}"/>
              </a:ext>
            </a:extLst>
          </p:cNvPr>
          <p:cNvSpPr/>
          <p:nvPr/>
        </p:nvSpPr>
        <p:spPr>
          <a:xfrm>
            <a:off x="3228622" y="5452533"/>
            <a:ext cx="191911" cy="18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50461" y="5858604"/>
            <a:ext cx="3342177" cy="999395"/>
          </a:xfrm>
          <a:prstGeom prst="rect">
            <a:avLst/>
          </a:prstGeom>
        </p:spPr>
      </p:pic>
      <p:sp>
        <p:nvSpPr>
          <p:cNvPr id="2" name="Rectangle 1">
            <a:extLst>
              <a:ext uri="{FF2B5EF4-FFF2-40B4-BE49-F238E27FC236}">
                <a16:creationId xmlns:a16="http://schemas.microsoft.com/office/drawing/2014/main" id="{48FC82AB-5105-41C0-B0F2-CEC87C84916A}"/>
              </a:ext>
            </a:extLst>
          </p:cNvPr>
          <p:cNvSpPr/>
          <p:nvPr/>
        </p:nvSpPr>
        <p:spPr>
          <a:xfrm>
            <a:off x="838200" y="2032099"/>
            <a:ext cx="10934699" cy="3046988"/>
          </a:xfrm>
          <a:prstGeom prst="rect">
            <a:avLst/>
          </a:prstGeom>
        </p:spPr>
        <p:txBody>
          <a:bodyPr wrap="square">
            <a:spAutoFit/>
          </a:bodyPr>
          <a:lstStyle/>
          <a:p>
            <a:r>
              <a:rPr lang="en-US" sz="3200" dirty="0">
                <a:cs typeface="Arial" panose="020B0604020202020204" pitchFamily="34" charset="0"/>
              </a:rPr>
              <a:t>Ask us now or email </a:t>
            </a:r>
            <a:r>
              <a:rPr lang="en-US" sz="3200" dirty="0">
                <a:cs typeface="Arial" panose="020B0604020202020204" pitchFamily="34" charset="0"/>
                <a:hlinkClick r:id="rId5"/>
              </a:rPr>
              <a:t>performance@ils.ny.gov</a:t>
            </a:r>
            <a:endParaRPr lang="en-US" sz="3200" dirty="0">
              <a:cs typeface="Arial" panose="020B0604020202020204" pitchFamily="34" charset="0"/>
            </a:endParaRPr>
          </a:p>
          <a:p>
            <a:endParaRPr lang="en-US" sz="3200" dirty="0">
              <a:cs typeface="Arial" panose="020B0604020202020204" pitchFamily="34" charset="0"/>
            </a:endParaRPr>
          </a:p>
          <a:p>
            <a:r>
              <a:rPr lang="en-US" sz="3200" b="1" dirty="0">
                <a:cs typeface="Arial" panose="020B0604020202020204" pitchFamily="34" charset="0"/>
              </a:rPr>
              <a:t>Correct answers to starter questions</a:t>
            </a:r>
            <a:r>
              <a:rPr lang="en-US" sz="3200" dirty="0">
                <a:cs typeface="Arial" panose="020B0604020202020204" pitchFamily="34" charset="0"/>
              </a:rPr>
              <a:t>: </a:t>
            </a:r>
          </a:p>
          <a:p>
            <a:r>
              <a:rPr lang="en-US" sz="3200" dirty="0">
                <a:cs typeface="Arial" panose="020B0604020202020204" pitchFamily="34" charset="0"/>
              </a:rPr>
              <a:t>Question 1: True</a:t>
            </a:r>
          </a:p>
          <a:p>
            <a:r>
              <a:rPr lang="en-US" sz="3200" dirty="0">
                <a:cs typeface="Arial" panose="020B0604020202020204" pitchFamily="34" charset="0"/>
              </a:rPr>
              <a:t>Question 2: True</a:t>
            </a:r>
          </a:p>
          <a:p>
            <a:r>
              <a:rPr lang="en-US" sz="3200" dirty="0">
                <a:cs typeface="Arial" panose="020B0604020202020204" pitchFamily="34" charset="0"/>
              </a:rPr>
              <a:t>Question 3: B</a:t>
            </a:r>
          </a:p>
        </p:txBody>
      </p:sp>
      <p:pic>
        <p:nvPicPr>
          <p:cNvPr id="11" name="Picture 10" descr="A picture containing graphical user interface&#10;&#10;Description automatically generated">
            <a:extLst>
              <a:ext uri="{FF2B5EF4-FFF2-40B4-BE49-F238E27FC236}">
                <a16:creationId xmlns:a16="http://schemas.microsoft.com/office/drawing/2014/main" id="{BF1ED619-3357-4C09-A18A-3F46785A5F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155251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14027" y="758397"/>
            <a:ext cx="10515600" cy="1325563"/>
          </a:xfrm>
        </p:spPr>
        <p:txBody>
          <a:bodyPr/>
          <a:lstStyle/>
          <a:p>
            <a:r>
              <a:rPr lang="en-US" b="1" dirty="0">
                <a:latin typeface="Arial" panose="020B0604020202020204" pitchFamily="34" charset="0"/>
                <a:cs typeface="Arial" panose="020B0604020202020204" pitchFamily="34" charset="0"/>
              </a:rPr>
              <a:t>Question 2:</a:t>
            </a: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8364AE-3D92-4DF5-BBB2-C9C115168B3A}"/>
              </a:ext>
            </a:extLst>
          </p:cNvPr>
          <p:cNvSpPr/>
          <p:nvPr/>
        </p:nvSpPr>
        <p:spPr>
          <a:xfrm>
            <a:off x="3228622" y="5452533"/>
            <a:ext cx="191911" cy="18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77114715-0351-489E-AB16-4B187EEF8E41}"/>
              </a:ext>
            </a:extLst>
          </p:cNvPr>
          <p:cNvSpPr>
            <a:spLocks noGrp="1"/>
          </p:cNvSpPr>
          <p:nvPr>
            <p:ph idx="1"/>
          </p:nvPr>
        </p:nvSpPr>
        <p:spPr>
          <a:xfrm>
            <a:off x="514027" y="1872335"/>
            <a:ext cx="10839773" cy="4304627"/>
          </a:xfrm>
        </p:spPr>
        <p:txBody>
          <a:bodyPr>
            <a:normAutofit/>
          </a:bodyPr>
          <a:lstStyle/>
          <a:p>
            <a:pPr marL="0" indent="0">
              <a:buNone/>
            </a:pPr>
            <a:r>
              <a:rPr lang="en-US" sz="3600" dirty="0"/>
              <a:t>Each provider should submit a separate Performance Measures Progress Report to ILS*</a:t>
            </a:r>
          </a:p>
          <a:p>
            <a:pPr marL="0" indent="0">
              <a:buNone/>
            </a:pPr>
            <a:endParaRPr lang="en-US" sz="3600" dirty="0"/>
          </a:p>
          <a:p>
            <a:pPr marL="742950" indent="-742950">
              <a:buAutoNum type="alphaUcPeriod"/>
            </a:pPr>
            <a:r>
              <a:rPr lang="en-US" sz="3600" dirty="0"/>
              <a:t>True</a:t>
            </a:r>
          </a:p>
          <a:p>
            <a:pPr marL="742950" indent="-742950">
              <a:buAutoNum type="alphaUcPeriod"/>
            </a:pPr>
            <a:r>
              <a:rPr lang="en-US" sz="3600" dirty="0"/>
              <a:t>False</a:t>
            </a:r>
          </a:p>
          <a:p>
            <a:pPr marL="742950" indent="-742950">
              <a:buAutoNum type="alphaUcPeriod"/>
            </a:pPr>
            <a:endParaRPr lang="en-US" sz="3600" dirty="0"/>
          </a:p>
          <a:p>
            <a:pPr marL="0" indent="0">
              <a:buNone/>
            </a:pPr>
            <a:r>
              <a:rPr lang="en-US" sz="3600" dirty="0"/>
              <a:t>* See last slide for correct answer</a:t>
            </a:r>
          </a:p>
          <a:p>
            <a:pPr marL="0" indent="0">
              <a:buNone/>
            </a:pPr>
            <a:endParaRPr lang="en-US" sz="3600" dirty="0"/>
          </a:p>
        </p:txBody>
      </p:sp>
      <p:pic>
        <p:nvPicPr>
          <p:cNvPr id="11" name="Picture 10" descr="A picture containing graphical user interface&#10;&#10;Description automatically generated">
            <a:extLst>
              <a:ext uri="{FF2B5EF4-FFF2-40B4-BE49-F238E27FC236}">
                <a16:creationId xmlns:a16="http://schemas.microsoft.com/office/drawing/2014/main" id="{1436D050-17DC-48EB-9C34-B331397E3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174051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14027" y="758397"/>
            <a:ext cx="10515600" cy="1325563"/>
          </a:xfrm>
        </p:spPr>
        <p:txBody>
          <a:bodyPr/>
          <a:lstStyle/>
          <a:p>
            <a:r>
              <a:rPr lang="en-US" b="1" dirty="0">
                <a:latin typeface="Arial" panose="020B0604020202020204" pitchFamily="34" charset="0"/>
                <a:cs typeface="Arial" panose="020B0604020202020204" pitchFamily="34" charset="0"/>
              </a:rPr>
              <a:t>Question 3:</a:t>
            </a: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8364AE-3D92-4DF5-BBB2-C9C115168B3A}"/>
              </a:ext>
            </a:extLst>
          </p:cNvPr>
          <p:cNvSpPr/>
          <p:nvPr/>
        </p:nvSpPr>
        <p:spPr>
          <a:xfrm>
            <a:off x="3228622" y="5452533"/>
            <a:ext cx="191911" cy="18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77114715-0351-489E-AB16-4B187EEF8E41}"/>
              </a:ext>
            </a:extLst>
          </p:cNvPr>
          <p:cNvSpPr>
            <a:spLocks noGrp="1"/>
          </p:cNvSpPr>
          <p:nvPr>
            <p:ph idx="1"/>
          </p:nvPr>
        </p:nvSpPr>
        <p:spPr>
          <a:xfrm>
            <a:off x="514027" y="1825624"/>
            <a:ext cx="10839773" cy="4304627"/>
          </a:xfrm>
        </p:spPr>
        <p:txBody>
          <a:bodyPr>
            <a:normAutofit fontScale="92500" lnSpcReduction="10000"/>
          </a:bodyPr>
          <a:lstStyle/>
          <a:p>
            <a:pPr marL="0" indent="0">
              <a:buNone/>
            </a:pPr>
            <a:r>
              <a:rPr lang="en-US" sz="3600" dirty="0"/>
              <a:t>Where can County Budget Items approved in the Five-Year Statewide Contract be found?*</a:t>
            </a:r>
          </a:p>
          <a:p>
            <a:pPr marL="0" indent="0">
              <a:buNone/>
            </a:pPr>
            <a:endParaRPr lang="en-US" sz="3600" dirty="0"/>
          </a:p>
          <a:p>
            <a:pPr marL="742950" indent="-742950">
              <a:buAutoNum type="alphaUcPeriod"/>
            </a:pPr>
            <a:r>
              <a:rPr lang="en-US" sz="3600" dirty="0"/>
              <a:t>On the ILS website </a:t>
            </a:r>
          </a:p>
          <a:p>
            <a:pPr marL="742950" indent="-742950">
              <a:buAutoNum type="alphaUcPeriod"/>
            </a:pPr>
            <a:r>
              <a:rPr lang="en-US" sz="3600" dirty="0"/>
              <a:t>Attachment B-1 of the Statewide Contract</a:t>
            </a:r>
            <a:endParaRPr lang="en-US" sz="3600" strike="sngStrike" dirty="0"/>
          </a:p>
          <a:p>
            <a:pPr marL="742950" indent="-742950">
              <a:buAutoNum type="alphaUcPeriod"/>
            </a:pPr>
            <a:r>
              <a:rPr lang="en-US" sz="3600" dirty="0"/>
              <a:t>Attachment C of the Statewide Contract</a:t>
            </a:r>
            <a:r>
              <a:rPr lang="en-US" sz="3600" strike="sngStrike" dirty="0"/>
              <a:t> </a:t>
            </a:r>
          </a:p>
          <a:p>
            <a:pPr marL="742950" indent="-742950">
              <a:buAutoNum type="alphaUcPeriod"/>
            </a:pPr>
            <a:endParaRPr lang="en-US" sz="3600" dirty="0"/>
          </a:p>
          <a:p>
            <a:pPr marL="0" indent="0">
              <a:buNone/>
            </a:pPr>
            <a:r>
              <a:rPr lang="en-US" sz="3600" dirty="0"/>
              <a:t>* See last slide for correct answer</a:t>
            </a:r>
          </a:p>
        </p:txBody>
      </p:sp>
      <p:pic>
        <p:nvPicPr>
          <p:cNvPr id="11" name="Picture 10" descr="A picture containing graphical user interface&#10;&#10;Description automatically generated">
            <a:extLst>
              <a:ext uri="{FF2B5EF4-FFF2-40B4-BE49-F238E27FC236}">
                <a16:creationId xmlns:a16="http://schemas.microsoft.com/office/drawing/2014/main" id="{A2F9C26D-C4F7-4086-B392-8725240E8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350335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771964"/>
            <a:ext cx="10515600" cy="1325563"/>
          </a:xfrm>
        </p:spPr>
        <p:txBody>
          <a:bodyPr/>
          <a:lstStyle/>
          <a:p>
            <a:r>
              <a:rPr lang="en-US"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p:txBody>
          <a:bodyPr>
            <a:noAutofit/>
          </a:bodyPr>
          <a:lstStyle/>
          <a:p>
            <a:pPr marL="0" indent="0">
              <a:buNone/>
            </a:pPr>
            <a:endParaRPr lang="en-US" sz="1800" dirty="0">
              <a:solidFill>
                <a:schemeClr val="tx1">
                  <a:lumMod val="65000"/>
                  <a:lumOff val="35000"/>
                </a:schemeClr>
              </a:solidFill>
            </a:endParaRPr>
          </a:p>
          <a:p>
            <a:pPr marL="0" indent="0">
              <a:buNone/>
            </a:pPr>
            <a:endParaRPr lang="en-US"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8364AE-3D92-4DF5-BBB2-C9C115168B3A}"/>
              </a:ext>
            </a:extLst>
          </p:cNvPr>
          <p:cNvSpPr/>
          <p:nvPr/>
        </p:nvSpPr>
        <p:spPr>
          <a:xfrm>
            <a:off x="3228622" y="5452533"/>
            <a:ext cx="191911" cy="180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8FC82AB-5105-41C0-B0F2-CEC87C84916A}"/>
              </a:ext>
            </a:extLst>
          </p:cNvPr>
          <p:cNvSpPr/>
          <p:nvPr/>
        </p:nvSpPr>
        <p:spPr>
          <a:xfrm>
            <a:off x="571651" y="2071616"/>
            <a:ext cx="10674927" cy="4708981"/>
          </a:xfrm>
          <a:prstGeom prst="rect">
            <a:avLst/>
          </a:prstGeom>
        </p:spPr>
        <p:txBody>
          <a:bodyPr wrap="square">
            <a:spAutoFit/>
          </a:bodyPr>
          <a:lstStyle/>
          <a:p>
            <a:r>
              <a:rPr lang="en-US" sz="2800" dirty="0">
                <a:ea typeface="Calibri" panose="020F0502020204030204" pitchFamily="34" charset="0"/>
                <a:cs typeface="Arial" panose="020B0604020202020204" pitchFamily="34" charset="0"/>
              </a:rPr>
              <a:t>ILS-195:</a:t>
            </a:r>
          </a:p>
          <a:p>
            <a:r>
              <a:rPr lang="en-US" sz="3200" dirty="0">
                <a:cs typeface="Arial" panose="020B0604020202020204" pitchFamily="34" charset="0"/>
              </a:rPr>
              <a:t>	</a:t>
            </a:r>
            <a:r>
              <a:rPr lang="en-US" sz="2800" dirty="0">
                <a:cs typeface="Arial" panose="020B0604020202020204" pitchFamily="34" charset="0"/>
              </a:rPr>
              <a:t>- </a:t>
            </a:r>
            <a:r>
              <a:rPr lang="en-US" sz="2800" dirty="0">
                <a:ea typeface="Calibri" panose="020F0502020204030204" pitchFamily="34" charset="0"/>
                <a:cs typeface="Arial" panose="020B0604020202020204" pitchFamily="34" charset="0"/>
              </a:rPr>
              <a:t>individual links </a:t>
            </a:r>
            <a:r>
              <a:rPr lang="en-US" sz="2800" dirty="0">
                <a:cs typeface="Arial" panose="020B0604020202020204" pitchFamily="34" charset="0"/>
              </a:rPr>
              <a:t>sent out via email on March 1, due on </a:t>
            </a:r>
            <a:r>
              <a:rPr lang="en-US" sz="2800" b="1" dirty="0">
                <a:cs typeface="Arial" panose="020B0604020202020204" pitchFamily="34" charset="0"/>
              </a:rPr>
              <a:t>April 1</a:t>
            </a:r>
          </a:p>
          <a:p>
            <a:r>
              <a:rPr lang="en-US" sz="2800" dirty="0">
                <a:cs typeface="Arial" panose="020B0604020202020204" pitchFamily="34" charset="0"/>
              </a:rPr>
              <a:t>	- one submission per provider</a:t>
            </a:r>
          </a:p>
          <a:p>
            <a:r>
              <a:rPr lang="en-US" sz="2800" dirty="0">
                <a:cs typeface="Arial" panose="020B0604020202020204" pitchFamily="34" charset="0"/>
              </a:rPr>
              <a:t>	- report data over </a:t>
            </a:r>
            <a:r>
              <a:rPr lang="en-US" sz="2800" b="1" dirty="0">
                <a:cs typeface="Arial" panose="020B0604020202020204" pitchFamily="34" charset="0"/>
              </a:rPr>
              <a:t>calendar year 2022</a:t>
            </a:r>
            <a:r>
              <a:rPr lang="en-US" sz="2800" dirty="0">
                <a:cs typeface="Arial" panose="020B0604020202020204" pitchFamily="34" charset="0"/>
              </a:rPr>
              <a:t> (Jan 1 – Dec 31)</a:t>
            </a:r>
          </a:p>
          <a:p>
            <a:endParaRPr lang="en-US" sz="1600" dirty="0">
              <a:cs typeface="Arial" panose="020B0604020202020204" pitchFamily="34" charset="0"/>
            </a:endParaRPr>
          </a:p>
          <a:p>
            <a:r>
              <a:rPr lang="en-US" sz="2800" dirty="0">
                <a:cs typeface="Arial" panose="020B0604020202020204" pitchFamily="34" charset="0"/>
              </a:rPr>
              <a:t>Performance Measures Progress Report:</a:t>
            </a:r>
          </a:p>
          <a:p>
            <a:r>
              <a:rPr lang="en-US" sz="2800" dirty="0">
                <a:cs typeface="Arial" panose="020B0604020202020204" pitchFamily="34" charset="0"/>
              </a:rPr>
              <a:t>	- individual links sent out via email on April 3, due </a:t>
            </a:r>
            <a:r>
              <a:rPr lang="en-US" sz="2800" b="1" dirty="0">
                <a:cs typeface="Arial" panose="020B0604020202020204" pitchFamily="34" charset="0"/>
              </a:rPr>
              <a:t>April 28</a:t>
            </a:r>
          </a:p>
          <a:p>
            <a:r>
              <a:rPr lang="en-US" sz="2800" dirty="0">
                <a:cs typeface="Arial" panose="020B0604020202020204" pitchFamily="34" charset="0"/>
              </a:rPr>
              <a:t>	- one submission per provider</a:t>
            </a:r>
          </a:p>
          <a:p>
            <a:r>
              <a:rPr lang="en-US" sz="2800" dirty="0">
                <a:cs typeface="Arial" panose="020B0604020202020204" pitchFamily="34" charset="0"/>
              </a:rPr>
              <a:t>	- report data over </a:t>
            </a:r>
            <a:r>
              <a:rPr lang="en-US" sz="2800" b="1" dirty="0">
                <a:cs typeface="Arial" panose="020B0604020202020204" pitchFamily="34" charset="0"/>
              </a:rPr>
              <a:t>prior state fiscal year </a:t>
            </a:r>
            <a:r>
              <a:rPr lang="en-US" sz="2800" dirty="0">
                <a:cs typeface="Arial" panose="020B0604020202020204" pitchFamily="34" charset="0"/>
              </a:rPr>
              <a:t>(Apr 1, 2022 – Mar 31, 	2023)</a:t>
            </a:r>
          </a:p>
          <a:p>
            <a:endParaRPr lang="en-US" sz="2800" dirty="0">
              <a:latin typeface="Arial" panose="020B0604020202020204" pitchFamily="34" charset="0"/>
              <a:cs typeface="Arial" panose="020B0604020202020204" pitchFamily="34"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3FCB8199-DB63-488F-83B4-DC8B35800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25154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771964"/>
            <a:ext cx="10515600" cy="1325563"/>
          </a:xfrm>
        </p:spPr>
        <p:txBody>
          <a:bodyPr/>
          <a:lstStyle/>
          <a:p>
            <a:r>
              <a:rPr lang="en-US" b="1" dirty="0">
                <a:latin typeface="Arial" panose="020B0604020202020204" pitchFamily="34" charset="0"/>
                <a:cs typeface="Arial" panose="020B0604020202020204" pitchFamily="34" charset="0"/>
              </a:rPr>
              <a:t>We Need Accurate Data </a:t>
            </a:r>
          </a:p>
        </p:txBody>
      </p:sp>
      <p:sp>
        <p:nvSpPr>
          <p:cNvPr id="3" name="Content Placeholder 2"/>
          <p:cNvSpPr>
            <a:spLocks noGrp="1"/>
          </p:cNvSpPr>
          <p:nvPr>
            <p:ph idx="1"/>
          </p:nvPr>
        </p:nvSpPr>
        <p:spPr>
          <a:xfrm>
            <a:off x="838200" y="2097527"/>
            <a:ext cx="10515600" cy="4079436"/>
          </a:xfrm>
        </p:spPr>
        <p:txBody>
          <a:bodyPr>
            <a:noAutofit/>
          </a:bodyPr>
          <a:lstStyle/>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Reporting </a:t>
            </a:r>
            <a:r>
              <a:rPr lang="en-US" dirty="0">
                <a:solidFill>
                  <a:prstClr val="black"/>
                </a:solidFill>
                <a:latin typeface="Calibri" panose="020F0502020204030204"/>
              </a:rPr>
              <a:t>ac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curate data is required under the terms of the Statewide Contract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This information is used in the annual report ILS sends to the Division of Budget on the status of implementation of Statewide reforms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Accurate Data = Continued Funding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Continued Funding = Better Representation </a:t>
            </a:r>
          </a:p>
          <a:p>
            <a:pPr marL="0" indent="0">
              <a:buNone/>
            </a:pPr>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3FCB8199-DB63-488F-83B4-DC8B35800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Tree>
    <p:extLst>
      <p:ext uri="{BB962C8B-B14F-4D97-AF65-F5344CB8AC3E}">
        <p14:creationId xmlns:p14="http://schemas.microsoft.com/office/powerpoint/2010/main" val="67506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521275"/>
            <a:ext cx="10515600" cy="1191616"/>
          </a:xfrm>
        </p:spPr>
        <p:txBody>
          <a:bodyPr>
            <a:normAutofit fontScale="90000"/>
          </a:bodyPr>
          <a:lstStyle/>
          <a:p>
            <a:r>
              <a:rPr lang="en-US" b="1" dirty="0">
                <a:latin typeface="Arial" panose="020B0604020202020204" pitchFamily="34" charset="0"/>
                <a:cs typeface="Arial" panose="020B0604020202020204" pitchFamily="34" charset="0"/>
              </a:rPr>
              <a:t>Where to Find Accurate Data: The Budget</a:t>
            </a:r>
          </a:p>
        </p:txBody>
      </p:sp>
      <p:sp>
        <p:nvSpPr>
          <p:cNvPr id="3" name="Content Placeholder 2"/>
          <p:cNvSpPr>
            <a:spLocks noGrp="1"/>
          </p:cNvSpPr>
          <p:nvPr>
            <p:ph idx="1"/>
          </p:nvPr>
        </p:nvSpPr>
        <p:spPr>
          <a:xfrm>
            <a:off x="6777317" y="1560256"/>
            <a:ext cx="4649370" cy="4079436"/>
          </a:xfrm>
        </p:spPr>
        <p:txBody>
          <a:bodyPr>
            <a:noAutofit/>
          </a:body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3FCB8199-DB63-488F-83B4-DC8B35800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
        <p:nvSpPr>
          <p:cNvPr id="9" name="Content Placeholder 2">
            <a:extLst>
              <a:ext uri="{FF2B5EF4-FFF2-40B4-BE49-F238E27FC236}">
                <a16:creationId xmlns:a16="http://schemas.microsoft.com/office/drawing/2014/main" id="{B8C88845-4CC4-49A6-A33E-A641E2BEAFAA}"/>
              </a:ext>
            </a:extLst>
          </p:cNvPr>
          <p:cNvSpPr txBox="1">
            <a:spLocks/>
          </p:cNvSpPr>
          <p:nvPr/>
        </p:nvSpPr>
        <p:spPr>
          <a:xfrm>
            <a:off x="6443636" y="1595251"/>
            <a:ext cx="4983051" cy="4079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pic>
        <p:nvPicPr>
          <p:cNvPr id="19" name="Picture 18">
            <a:extLst>
              <a:ext uri="{FF2B5EF4-FFF2-40B4-BE49-F238E27FC236}">
                <a16:creationId xmlns:a16="http://schemas.microsoft.com/office/drawing/2014/main" id="{EADB3415-7FFF-4D42-98C7-DA330B8CDB46}"/>
              </a:ext>
            </a:extLst>
          </p:cNvPr>
          <p:cNvPicPr>
            <a:picLocks noChangeAspect="1"/>
          </p:cNvPicPr>
          <p:nvPr/>
        </p:nvPicPr>
        <p:blipFill>
          <a:blip r:embed="rId4"/>
          <a:stretch>
            <a:fillRect/>
          </a:stretch>
        </p:blipFill>
        <p:spPr>
          <a:xfrm>
            <a:off x="599121" y="1491923"/>
            <a:ext cx="5452667" cy="5237506"/>
          </a:xfrm>
          <a:prstGeom prst="rect">
            <a:avLst/>
          </a:prstGeom>
        </p:spPr>
      </p:pic>
      <p:sp>
        <p:nvSpPr>
          <p:cNvPr id="21" name="Rectangle 20">
            <a:extLst>
              <a:ext uri="{FF2B5EF4-FFF2-40B4-BE49-F238E27FC236}">
                <a16:creationId xmlns:a16="http://schemas.microsoft.com/office/drawing/2014/main" id="{C5885507-7C54-4C2D-A512-F018DBADD715}"/>
              </a:ext>
            </a:extLst>
          </p:cNvPr>
          <p:cNvSpPr/>
          <p:nvPr/>
        </p:nvSpPr>
        <p:spPr>
          <a:xfrm>
            <a:off x="599121" y="2290835"/>
            <a:ext cx="5452667" cy="1834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8A66C0-F56B-4E23-9DEC-2D7E4D3374C7}"/>
              </a:ext>
            </a:extLst>
          </p:cNvPr>
          <p:cNvSpPr/>
          <p:nvPr/>
        </p:nvSpPr>
        <p:spPr>
          <a:xfrm>
            <a:off x="599121" y="2501153"/>
            <a:ext cx="1579303" cy="18238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910FC53-4C40-4F96-A2AB-FF2910BECA09}"/>
              </a:ext>
            </a:extLst>
          </p:cNvPr>
          <p:cNvSpPr/>
          <p:nvPr/>
        </p:nvSpPr>
        <p:spPr>
          <a:xfrm>
            <a:off x="599121" y="3939988"/>
            <a:ext cx="1579303" cy="18238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95A404-EF6C-4E83-95ED-E946FF9E036B}"/>
              </a:ext>
            </a:extLst>
          </p:cNvPr>
          <p:cNvSpPr/>
          <p:nvPr/>
        </p:nvSpPr>
        <p:spPr>
          <a:xfrm>
            <a:off x="599122" y="5674686"/>
            <a:ext cx="1928926" cy="16189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12ECFCC-272B-4D80-9913-4DA7C21A989E}"/>
              </a:ext>
            </a:extLst>
          </p:cNvPr>
          <p:cNvSpPr/>
          <p:nvPr/>
        </p:nvSpPr>
        <p:spPr>
          <a:xfrm>
            <a:off x="599121" y="2683539"/>
            <a:ext cx="1834797" cy="112068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D4C8D5-FFE2-49FD-A9FC-C64E386AEEBC}"/>
              </a:ext>
            </a:extLst>
          </p:cNvPr>
          <p:cNvSpPr/>
          <p:nvPr/>
        </p:nvSpPr>
        <p:spPr>
          <a:xfrm>
            <a:off x="571651" y="4174462"/>
            <a:ext cx="2063973" cy="112328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C32A328-E31A-4BD5-B785-E3F7E0E36975}"/>
              </a:ext>
            </a:extLst>
          </p:cNvPr>
          <p:cNvSpPr/>
          <p:nvPr/>
        </p:nvSpPr>
        <p:spPr>
          <a:xfrm>
            <a:off x="599121" y="5836584"/>
            <a:ext cx="2036503" cy="50014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532F047-38B1-4A83-92EC-2DE9D59BECC9}"/>
              </a:ext>
            </a:extLst>
          </p:cNvPr>
          <p:cNvSpPr txBox="1"/>
          <p:nvPr/>
        </p:nvSpPr>
        <p:spPr>
          <a:xfrm>
            <a:off x="6760307" y="1595251"/>
            <a:ext cx="5041218" cy="4678204"/>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The Budget is Attachment B-1 in the Statewide Contract </a:t>
            </a:r>
          </a:p>
          <a:p>
            <a:endParaRPr lang="en-US" sz="2800" dirty="0"/>
          </a:p>
          <a:p>
            <a:pPr marL="285750" indent="-285750">
              <a:buFont typeface="Wingdings" panose="05000000000000000000" pitchFamily="2" charset="2"/>
              <a:buChar char="Ø"/>
            </a:pPr>
            <a:r>
              <a:rPr lang="en-US" sz="2800" dirty="0"/>
              <a:t>All budgets have the same format</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The Budget will help you determine which positions to report and how to categorize them</a:t>
            </a:r>
          </a:p>
          <a:p>
            <a:endParaRPr lang="en-US" dirty="0"/>
          </a:p>
        </p:txBody>
      </p:sp>
    </p:spTree>
    <p:extLst>
      <p:ext uri="{BB962C8B-B14F-4D97-AF65-F5344CB8AC3E}">
        <p14:creationId xmlns:p14="http://schemas.microsoft.com/office/powerpoint/2010/main" val="50456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521275"/>
            <a:ext cx="10941476" cy="1191616"/>
          </a:xfrm>
        </p:spPr>
        <p:txBody>
          <a:bodyPr>
            <a:normAutofit/>
          </a:bodyPr>
          <a:lstStyle/>
          <a:p>
            <a:r>
              <a:rPr lang="en-US" sz="4000" b="1" dirty="0">
                <a:latin typeface="Arial" panose="020B0604020202020204" pitchFamily="34" charset="0"/>
                <a:cs typeface="Arial" panose="020B0604020202020204" pitchFamily="34" charset="0"/>
              </a:rPr>
              <a:t>Where to Find Accurate Data: The Work Plan </a:t>
            </a:r>
          </a:p>
        </p:txBody>
      </p:sp>
      <p:sp>
        <p:nvSpPr>
          <p:cNvPr id="3" name="Content Placeholder 2"/>
          <p:cNvSpPr>
            <a:spLocks noGrp="1"/>
          </p:cNvSpPr>
          <p:nvPr>
            <p:ph idx="1"/>
          </p:nvPr>
        </p:nvSpPr>
        <p:spPr>
          <a:xfrm>
            <a:off x="6777317" y="1560256"/>
            <a:ext cx="4649370" cy="4079436"/>
          </a:xfrm>
        </p:spPr>
        <p:txBody>
          <a:bodyPr>
            <a:noAutofit/>
          </a:body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3FCB8199-DB63-488F-83B4-DC8B35800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2" y="5875849"/>
            <a:ext cx="4117856" cy="722377"/>
          </a:xfrm>
          <a:prstGeom prst="rect">
            <a:avLst/>
          </a:prstGeom>
        </p:spPr>
      </p:pic>
      <p:sp>
        <p:nvSpPr>
          <p:cNvPr id="9" name="Content Placeholder 2">
            <a:extLst>
              <a:ext uri="{FF2B5EF4-FFF2-40B4-BE49-F238E27FC236}">
                <a16:creationId xmlns:a16="http://schemas.microsoft.com/office/drawing/2014/main" id="{B8C88845-4CC4-49A6-A33E-A641E2BEAFAA}"/>
              </a:ext>
            </a:extLst>
          </p:cNvPr>
          <p:cNvSpPr txBox="1">
            <a:spLocks/>
          </p:cNvSpPr>
          <p:nvPr/>
        </p:nvSpPr>
        <p:spPr>
          <a:xfrm>
            <a:off x="6443636" y="1595251"/>
            <a:ext cx="4983051" cy="4079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32" name="TextBox 31">
            <a:extLst>
              <a:ext uri="{FF2B5EF4-FFF2-40B4-BE49-F238E27FC236}">
                <a16:creationId xmlns:a16="http://schemas.microsoft.com/office/drawing/2014/main" id="{A532F047-38B1-4A83-92EC-2DE9D59BECC9}"/>
              </a:ext>
            </a:extLst>
          </p:cNvPr>
          <p:cNvSpPr txBox="1"/>
          <p:nvPr/>
        </p:nvSpPr>
        <p:spPr>
          <a:xfrm>
            <a:off x="7003221" y="1828494"/>
            <a:ext cx="5041218" cy="4247317"/>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The Work Plan is Attachment C of the Statewide Contract </a:t>
            </a:r>
          </a:p>
          <a:p>
            <a:endParaRPr lang="en-US" sz="2800" dirty="0"/>
          </a:p>
          <a:p>
            <a:pPr marL="285750" indent="-285750">
              <a:buFont typeface="Wingdings" panose="05000000000000000000" pitchFamily="2" charset="2"/>
              <a:buChar char="Ø"/>
            </a:pPr>
            <a:r>
              <a:rPr lang="en-US" sz="2800" dirty="0"/>
              <a:t>All Work Plans have the same format and are organized by year</a:t>
            </a:r>
          </a:p>
          <a:p>
            <a:endParaRPr lang="en-US" sz="2800" dirty="0"/>
          </a:p>
          <a:p>
            <a:pPr marL="285750" indent="-285750">
              <a:buFont typeface="Wingdings" panose="05000000000000000000" pitchFamily="2" charset="2"/>
              <a:buChar char="Ø"/>
            </a:pPr>
            <a:r>
              <a:rPr lang="en-US" sz="2800" dirty="0"/>
              <a:t>The Work Plan will help you categorize reported positions </a:t>
            </a:r>
          </a:p>
          <a:p>
            <a:endParaRPr lang="en-US" dirty="0"/>
          </a:p>
        </p:txBody>
      </p:sp>
      <p:pic>
        <p:nvPicPr>
          <p:cNvPr id="8" name="Picture 7">
            <a:extLst>
              <a:ext uri="{FF2B5EF4-FFF2-40B4-BE49-F238E27FC236}">
                <a16:creationId xmlns:a16="http://schemas.microsoft.com/office/drawing/2014/main" id="{EC904E7D-B4C7-4C52-9CF1-997274CFDC7B}"/>
              </a:ext>
            </a:extLst>
          </p:cNvPr>
          <p:cNvPicPr>
            <a:picLocks noChangeAspect="1"/>
          </p:cNvPicPr>
          <p:nvPr/>
        </p:nvPicPr>
        <p:blipFill>
          <a:blip r:embed="rId4"/>
          <a:stretch>
            <a:fillRect/>
          </a:stretch>
        </p:blipFill>
        <p:spPr>
          <a:xfrm>
            <a:off x="495555" y="1762433"/>
            <a:ext cx="6467022" cy="4247317"/>
          </a:xfrm>
          <a:prstGeom prst="rect">
            <a:avLst/>
          </a:prstGeom>
        </p:spPr>
      </p:pic>
      <p:sp>
        <p:nvSpPr>
          <p:cNvPr id="12" name="Rectangle 11">
            <a:extLst>
              <a:ext uri="{FF2B5EF4-FFF2-40B4-BE49-F238E27FC236}">
                <a16:creationId xmlns:a16="http://schemas.microsoft.com/office/drawing/2014/main" id="{7B7F95C2-AF78-4110-9149-A1466BAF7CB4}"/>
              </a:ext>
            </a:extLst>
          </p:cNvPr>
          <p:cNvSpPr/>
          <p:nvPr/>
        </p:nvSpPr>
        <p:spPr>
          <a:xfrm>
            <a:off x="2708165" y="1812177"/>
            <a:ext cx="1963118" cy="282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F88CA3-B131-48F8-A203-A8D85C8882BC}"/>
              </a:ext>
            </a:extLst>
          </p:cNvPr>
          <p:cNvSpPr/>
          <p:nvPr/>
        </p:nvSpPr>
        <p:spPr>
          <a:xfrm>
            <a:off x="599516" y="2304673"/>
            <a:ext cx="2315236" cy="2823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65A187-7AA2-48B9-9952-E15095257C01}"/>
              </a:ext>
            </a:extLst>
          </p:cNvPr>
          <p:cNvSpPr/>
          <p:nvPr/>
        </p:nvSpPr>
        <p:spPr>
          <a:xfrm>
            <a:off x="571651" y="2722555"/>
            <a:ext cx="989613" cy="2823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D48B2F-D176-4ED2-B09E-3123CE873138}"/>
              </a:ext>
            </a:extLst>
          </p:cNvPr>
          <p:cNvSpPr/>
          <p:nvPr/>
        </p:nvSpPr>
        <p:spPr>
          <a:xfrm>
            <a:off x="937606" y="5202842"/>
            <a:ext cx="5925564" cy="78722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33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25A9FD-FD22-4173-9048-CCE38D690C3A}"/>
              </a:ext>
            </a:extLst>
          </p:cNvPr>
          <p:cNvSpPr>
            <a:spLocks noGrp="1"/>
          </p:cNvSpPr>
          <p:nvPr>
            <p:ph type="title"/>
          </p:nvPr>
        </p:nvSpPr>
        <p:spPr>
          <a:xfrm>
            <a:off x="571651" y="521275"/>
            <a:ext cx="10941476" cy="1191616"/>
          </a:xfrm>
        </p:spPr>
        <p:txBody>
          <a:bodyPr>
            <a:normAutofit/>
          </a:bodyPr>
          <a:lstStyle/>
          <a:p>
            <a:r>
              <a:rPr lang="en-US" sz="4000" b="1" dirty="0">
                <a:latin typeface="Arial" panose="020B0604020202020204" pitchFamily="34" charset="0"/>
                <a:cs typeface="Arial" panose="020B0604020202020204" pitchFamily="34" charset="0"/>
              </a:rPr>
              <a:t>Performance Measures Question 1</a:t>
            </a:r>
          </a:p>
        </p:txBody>
      </p:sp>
      <p:sp>
        <p:nvSpPr>
          <p:cNvPr id="3" name="Content Placeholder 2"/>
          <p:cNvSpPr>
            <a:spLocks noGrp="1"/>
          </p:cNvSpPr>
          <p:nvPr>
            <p:ph idx="1"/>
          </p:nvPr>
        </p:nvSpPr>
        <p:spPr>
          <a:xfrm>
            <a:off x="6777317" y="1560256"/>
            <a:ext cx="4649370" cy="4079436"/>
          </a:xfrm>
        </p:spPr>
        <p:txBody>
          <a:bodyPr>
            <a:noAutofit/>
          </a:body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sp>
        <p:nvSpPr>
          <p:cNvPr id="4" name="Rectangle 3"/>
          <p:cNvSpPr/>
          <p:nvPr/>
        </p:nvSpPr>
        <p:spPr>
          <a:xfrm>
            <a:off x="0" y="-11575"/>
            <a:ext cx="12192000" cy="486137"/>
          </a:xfrm>
          <a:prstGeom prst="rect">
            <a:avLst/>
          </a:prstGeom>
          <a:solidFill>
            <a:srgbClr val="7A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20073"/>
            <a:ext cx="12192000" cy="354489"/>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0073"/>
            <a:ext cx="2974622" cy="307777"/>
          </a:xfrm>
          <a:prstGeom prst="rect">
            <a:avLst/>
          </a:prstGeom>
          <a:noFill/>
        </p:spPr>
        <p:txBody>
          <a:bodyPr wrap="square" rtlCol="0">
            <a:spAutoFit/>
          </a:bodyPr>
          <a:lstStyle/>
          <a:p>
            <a:r>
              <a:rPr lang="en-US" sz="1400" dirty="0">
                <a:solidFill>
                  <a:schemeClr val="bg1"/>
                </a:solidFill>
              </a:rPr>
              <a:t>Data Officer Training  April 2023</a:t>
            </a:r>
          </a:p>
        </p:txBody>
      </p:sp>
      <p:sp>
        <p:nvSpPr>
          <p:cNvPr id="7" name="Title 1"/>
          <p:cNvSpPr txBox="1">
            <a:spLocks/>
          </p:cNvSpPr>
          <p:nvPr/>
        </p:nvSpPr>
        <p:spPr>
          <a:xfrm>
            <a:off x="147561" y="474562"/>
            <a:ext cx="11365566" cy="135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8C88845-4CC4-49A6-A33E-A641E2BEAFAA}"/>
              </a:ext>
            </a:extLst>
          </p:cNvPr>
          <p:cNvSpPr txBox="1">
            <a:spLocks/>
          </p:cNvSpPr>
          <p:nvPr/>
        </p:nvSpPr>
        <p:spPr>
          <a:xfrm>
            <a:off x="6443636" y="1595251"/>
            <a:ext cx="4983051" cy="4079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787F5D1A-D6B6-4DE1-9322-E62D29CEF0F3}"/>
              </a:ext>
            </a:extLst>
          </p:cNvPr>
          <p:cNvPicPr>
            <a:picLocks noChangeAspect="1"/>
          </p:cNvPicPr>
          <p:nvPr/>
        </p:nvPicPr>
        <p:blipFill>
          <a:blip r:embed="rId3"/>
          <a:stretch>
            <a:fillRect/>
          </a:stretch>
        </p:blipFill>
        <p:spPr>
          <a:xfrm>
            <a:off x="4256146" y="1319988"/>
            <a:ext cx="7404542" cy="5538012"/>
          </a:xfrm>
          <a:prstGeom prst="rect">
            <a:avLst/>
          </a:prstGeom>
        </p:spPr>
      </p:pic>
      <p:sp>
        <p:nvSpPr>
          <p:cNvPr id="18" name="TextBox 17">
            <a:extLst>
              <a:ext uri="{FF2B5EF4-FFF2-40B4-BE49-F238E27FC236}">
                <a16:creationId xmlns:a16="http://schemas.microsoft.com/office/drawing/2014/main" id="{8A3BE05E-7BD9-499C-819C-4BA6701C580A}"/>
              </a:ext>
            </a:extLst>
          </p:cNvPr>
          <p:cNvSpPr txBox="1"/>
          <p:nvPr/>
        </p:nvSpPr>
        <p:spPr>
          <a:xfrm>
            <a:off x="363071" y="1560256"/>
            <a:ext cx="3659074" cy="5355312"/>
          </a:xfrm>
          <a:prstGeom prst="rect">
            <a:avLst/>
          </a:prstGeom>
          <a:noFill/>
        </p:spPr>
        <p:txBody>
          <a:bodyPr wrap="square" rtlCol="0">
            <a:spAutoFit/>
          </a:bodyPr>
          <a:lstStyle/>
          <a:p>
            <a:r>
              <a:rPr lang="en-US" dirty="0"/>
              <a:t>Please report the </a:t>
            </a:r>
            <a:r>
              <a:rPr lang="en-US" b="1" dirty="0"/>
              <a:t>number of attorney positions </a:t>
            </a:r>
            <a:r>
              <a:rPr lang="en-US" dirty="0"/>
              <a:t>that are funded as of March 31, 2023 by budget expenditure items listed in the “Caseload Relief,” “Quality Improvement,”  and “Counsel at First Appearance” categories of the Statewide Contract (see Attachment B-1). </a:t>
            </a:r>
          </a:p>
          <a:p>
            <a:endParaRPr lang="en-US" dirty="0"/>
          </a:p>
          <a:p>
            <a:r>
              <a:rPr lang="en-US" b="1" dirty="0">
                <a:solidFill>
                  <a:srgbClr val="FF0000"/>
                </a:solidFill>
              </a:rPr>
              <a:t>Note:</a:t>
            </a:r>
            <a:r>
              <a:rPr lang="en-US" dirty="0"/>
              <a:t> As this question seeks a cumulative overview of attorney positions </a:t>
            </a:r>
            <a:r>
              <a:rPr lang="en-US" u="sng" dirty="0"/>
              <a:t>since the implementation of the statewide reforms</a:t>
            </a:r>
            <a:r>
              <a:rPr lang="en-US" dirty="0"/>
              <a:t>, answers to this question should include </a:t>
            </a:r>
            <a:r>
              <a:rPr lang="en-US" u="sng" dirty="0"/>
              <a:t>all</a:t>
            </a:r>
            <a:r>
              <a:rPr lang="en-US" dirty="0"/>
              <a:t> attorney positions that were funded through the Statewide Contract on the last business day of the reporting period (i.e., March 31, 2023). </a:t>
            </a:r>
          </a:p>
        </p:txBody>
      </p:sp>
      <p:sp>
        <p:nvSpPr>
          <p:cNvPr id="19" name="Rectangle 18">
            <a:extLst>
              <a:ext uri="{FF2B5EF4-FFF2-40B4-BE49-F238E27FC236}">
                <a16:creationId xmlns:a16="http://schemas.microsoft.com/office/drawing/2014/main" id="{1B319DD7-89BD-42D1-9ED9-527A82BF1017}"/>
              </a:ext>
            </a:extLst>
          </p:cNvPr>
          <p:cNvSpPr/>
          <p:nvPr/>
        </p:nvSpPr>
        <p:spPr>
          <a:xfrm>
            <a:off x="4303059" y="2180113"/>
            <a:ext cx="2140577" cy="15967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9DFD7D-D277-45FF-8BCD-D60A44B87374}"/>
              </a:ext>
            </a:extLst>
          </p:cNvPr>
          <p:cNvSpPr/>
          <p:nvPr/>
        </p:nvSpPr>
        <p:spPr>
          <a:xfrm>
            <a:off x="4303059" y="2729781"/>
            <a:ext cx="2474258" cy="408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5A93BA-150D-414E-8C53-41F5213AB764}"/>
              </a:ext>
            </a:extLst>
          </p:cNvPr>
          <p:cNvSpPr/>
          <p:nvPr/>
        </p:nvSpPr>
        <p:spPr>
          <a:xfrm>
            <a:off x="4303059" y="3913094"/>
            <a:ext cx="2054137" cy="2151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BB8456-B1C5-4F0A-8607-0A22CAC3C43E}"/>
              </a:ext>
            </a:extLst>
          </p:cNvPr>
          <p:cNvSpPr/>
          <p:nvPr/>
        </p:nvSpPr>
        <p:spPr>
          <a:xfrm>
            <a:off x="4303059" y="6005949"/>
            <a:ext cx="2474258" cy="377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98D95D-2C98-4D38-B76F-73BA22FD7FED}"/>
              </a:ext>
            </a:extLst>
          </p:cNvPr>
          <p:cNvSpPr/>
          <p:nvPr/>
        </p:nvSpPr>
        <p:spPr>
          <a:xfrm>
            <a:off x="4303059" y="5639692"/>
            <a:ext cx="2474258" cy="2151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33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B76A40F4CB6B428BD029D8E24E7C5C" ma:contentTypeVersion="6" ma:contentTypeDescription="Create a new document." ma:contentTypeScope="" ma:versionID="bbeb648444453f75f17c7a143815f749">
  <xsd:schema xmlns:xsd="http://www.w3.org/2001/XMLSchema" xmlns:xs="http://www.w3.org/2001/XMLSchema" xmlns:p="http://schemas.microsoft.com/office/2006/metadata/properties" xmlns:ns3="efb4832d-c00b-4ed1-b401-041048ebf358" targetNamespace="http://schemas.microsoft.com/office/2006/metadata/properties" ma:root="true" ma:fieldsID="ac8cc2b8aaaad8bdc45dec2256d81cb4" ns3:_="">
    <xsd:import namespace="efb4832d-c00b-4ed1-b401-041048ebf3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4832d-c00b-4ed1-b401-041048ebf3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B6DB4-0CEC-4A6B-8459-A6A90E76DEDE}">
  <ds:schemaRefs>
    <ds:schemaRef ds:uri="http://schemas.microsoft.com/sharepoint/v3/contenttype/forms"/>
  </ds:schemaRefs>
</ds:datastoreItem>
</file>

<file path=customXml/itemProps2.xml><?xml version="1.0" encoding="utf-8"?>
<ds:datastoreItem xmlns:ds="http://schemas.openxmlformats.org/officeDocument/2006/customXml" ds:itemID="{23748C29-9893-4388-BEBE-D42637A482E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fb4832d-c00b-4ed1-b401-041048ebf358"/>
    <ds:schemaRef ds:uri="http://www.w3.org/XML/1998/namespace"/>
  </ds:schemaRefs>
</ds:datastoreItem>
</file>

<file path=customXml/itemProps3.xml><?xml version="1.0" encoding="utf-8"?>
<ds:datastoreItem xmlns:ds="http://schemas.openxmlformats.org/officeDocument/2006/customXml" ds:itemID="{3113A24B-CE2E-4C20-B035-79D2F673D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4832d-c00b-4ed1-b401-041048ebf3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2376</TotalTime>
  <Words>1368</Words>
  <Application>Microsoft Office PowerPoint</Application>
  <PresentationFormat>Widescreen</PresentationFormat>
  <Paragraphs>271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Data Reporting  Performance Measures Progress Report</vt:lpstr>
      <vt:lpstr>Question 1:</vt:lpstr>
      <vt:lpstr>Question 2:</vt:lpstr>
      <vt:lpstr>Question 3:</vt:lpstr>
      <vt:lpstr>Introduction</vt:lpstr>
      <vt:lpstr>We Need Accurate Data </vt:lpstr>
      <vt:lpstr>Where to Find Accurate Data: The Budget</vt:lpstr>
      <vt:lpstr>Where to Find Accurate Data: The Work Plan </vt:lpstr>
      <vt:lpstr>Performance Measures Question 1</vt:lpstr>
      <vt:lpstr>Performance Measures Question 1</vt:lpstr>
      <vt:lpstr>Performance Measures Question 3</vt:lpstr>
      <vt:lpstr>Question 3 vs. Question 5 (Investigators) </vt:lpstr>
      <vt:lpstr>   Where to Find Additional Materials? The Website!   </vt:lpstr>
      <vt:lpstr>How is the information used?</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Reporting Statewide Team</dc:title>
  <dc:creator>Chisunka, Luchele (ILS)</dc:creator>
  <cp:lastModifiedBy>Kuijpers, Karlijn (ILS)</cp:lastModifiedBy>
  <cp:revision>127</cp:revision>
  <cp:lastPrinted>2023-04-05T17:31:19Z</cp:lastPrinted>
  <dcterms:created xsi:type="dcterms:W3CDTF">2021-01-12T15:13:10Z</dcterms:created>
  <dcterms:modified xsi:type="dcterms:W3CDTF">2023-04-06T17:26:26Z</dcterms:modified>
</cp:coreProperties>
</file>